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3.xml" ContentType="application/inkml+xml"/>
  <Override PartName="/ppt/notesSlides/notesSlide5.xml" ContentType="application/vnd.openxmlformats-officedocument.presentationml.notesSlide+xml"/>
  <Override PartName="/ppt/ink/ink4.xml" ContentType="application/inkml+xml"/>
  <Override PartName="/ppt/notesSlides/notesSlide6.xml" ContentType="application/vnd.openxmlformats-officedocument.presentationml.notesSlide+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ink/ink8.xml" ContentType="application/inkml+xml"/>
  <Override PartName="/ppt/notesSlides/notesSlide13.xml" ContentType="application/vnd.openxmlformats-officedocument.presentationml.notesSlide+xml"/>
  <Override PartName="/ppt/ink/ink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0.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1"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4630400" cy="8229600"/>
  <p:notesSz cx="8229600" cy="14630400"/>
  <p:embeddedFontLst>
    <p:embeddedFont>
      <p:font typeface="Kanit Light" panose="020B0604020202020204" charset="-34"/>
      <p:regular r:id="rId22"/>
    </p:embeddedFont>
    <p:embeddedFont>
      <p:font typeface="Martel Sans" panose="020B0604020202020204" charset="0"/>
      <p:regular r:id="rId23"/>
    </p:embeddedFont>
    <p:embeddedFont>
      <p:font typeface="Source Sans Pro" panose="020B0503030403020204" pitchFamily="3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45:30.443"/>
    </inkml:context>
    <inkml:brush xml:id="br0">
      <inkml:brushProperty name="width" value="0.35" units="cm"/>
      <inkml:brushProperty name="height" value="0.35" units="cm"/>
      <inkml:brushProperty name="color" value="#FFFFFF"/>
    </inkml:brush>
  </inkml:definitions>
  <inkml:trace contextRef="#ctx0" brushRef="#br0">3786 130 24575,'-1056'0'0,"1030"1"0,0 2 0,-38 8 0,33-5 0,-39 3 0,-85-9 0,-32 2 0,152 3 0,-1 1 0,-39 13 0,43-9 0,0-3 0,-66 8 0,-269-13 0,175-4 0,-984 2 0,1169 0 0,0 0 0,0 0 0,0-1 0,1 0 0,-1 0 0,0-1 0,0 0 0,1 0 0,-1 0 0,-10-6 0,14 6 0,0-1 0,0 1 0,0-1 0,0 0 0,0 0 0,1 0 0,-1 0 0,1 0 0,0-1 0,0 1 0,0-1 0,0 0 0,1 1 0,0-1 0,-1 0 0,1 0 0,0 0 0,1 0 0,-1-7 0,0 4 0,0-1 0,1 0 0,-1 0 0,2 1 0,-1-1 0,1 0 0,1 0 0,2-8 0,-3 13 0,0 0 0,1 0 0,-1 0 0,1 0 0,0 1 0,-1-1 0,1 1 0,0-1 0,1 1 0,-1 0 0,0 0 0,1 0 0,-1 0 0,1 0 0,0 1 0,-1-1 0,1 1 0,0 0 0,0-1 0,0 1 0,0 1 0,0-1 0,4 0 0,15-2-51,0 1-1,0 1 0,37 4 0,-29-2-1106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50:43.041"/>
    </inkml:context>
    <inkml:brush xml:id="br0">
      <inkml:brushProperty name="width" value="0.35" units="cm"/>
      <inkml:brushProperty name="height" value="0.35" units="cm"/>
      <inkml:brushProperty name="color" value="#FFFFFF"/>
    </inkml:brush>
  </inkml:definitions>
  <inkml:trace contextRef="#ctx0" brushRef="#br0">3706 53 24575,'-3626'0'0,"3626"0"0,-48-4 0,47 4 0,-1 0 0,1 0 0,-1-1 0,1 1 0,-1 0 0,1-1 0,0 1 0,-1-1 0,1 0 0,0 1 0,-1-1 0,1 0 0,0 0 0,0 0 0,0 0 0,0 0 0,0 0 0,0 0 0,0 0 0,0 0 0,0 0 0,0-1 0,0 1 0,1 0 0,-1-1 0,1 1 0,-1 0 0,1-1 0,-1-1 0,1 2-54,1 0-1,-1 0 0,0 0 1,1 0-1,-1 0 1,1 0-1,-1 0 0,1 0 1,0 0-1,-1 0 1,1 0-1,0 0 0,0 0 1,0 0-1,-1 0 0,1 1 1,0-1-1,0 0 1,0 1-1,0-1 0,0 1 1,1-1-1,-1 1 1,1-1-1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50:55.464"/>
    </inkml:context>
    <inkml:brush xml:id="br0">
      <inkml:brushProperty name="width" value="0.35" units="cm"/>
      <inkml:brushProperty name="height" value="0.35" units="cm"/>
      <inkml:brushProperty name="color" value="#FFFFFF"/>
    </inkml:brush>
  </inkml:definitions>
  <inkml:trace contextRef="#ctx0" brushRef="#br0">3751 3 24575,'-9'6'0,"1"0"0,-1-1 0,0 0 0,0 0 0,-1-1 0,-18 5 0,-10 6 0,-85 35 0,105-45 0,-1 0 0,1-1 0,-1-1 0,0 0 0,-19-1 0,-582-4 0,572-2 0,0-1 0,0-3 0,0-1 0,-80-29 0,78 22 0,0 2 0,-1 2 0,-93-9 0,-191 21 0,145 2 0,-869-2 0,1037 2 0,0 1 0,0 1 0,0 1 0,0 0 0,1 2 0,-33 14 0,30-10 0,-1-2 0,-1-1 0,0-1 0,-30 4 0,3-8-1,-56-3 0,56-1-1362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45:42.461"/>
    </inkml:context>
    <inkml:brush xml:id="br0">
      <inkml:brushProperty name="width" value="0.35" units="cm"/>
      <inkml:brushProperty name="height" value="0.35" units="cm"/>
      <inkml:brushProperty name="color" value="#FFFFFF"/>
    </inkml:brush>
  </inkml:definitions>
  <inkml:trace contextRef="#ctx0" brushRef="#br0">3931 96 24575,'-600'39'0,"428"-23"0,-108-9 0,245-8 0,28 1 0,1 1 0,-1 0 0,0 0 0,1 0 0,0 1 0,-1 0 0,1 0 0,0 0 0,0 1 0,0 0 0,0 0 0,1 0 0,-1 1 0,1 0 0,0 0 0,-8 9 0,-9 1 0,0 0 0,-1-2 0,0-1 0,0 0 0,-2-2 0,1 0 0,-32 5 0,20-8 0,0-1 0,-1-2 0,1-2 0,-50-3 0,-66 2 0,135 2 0,1 2 0,0 0 0,0 0 0,0 2 0,1 0 0,0 0 0,-22 14 0,10-6 0,13-8 0,0-1 0,0 0 0,0-1 0,-1 0 0,1-1 0,-1-1 0,-17 1 0,-110-5 0,71-1 0,25 3 0,0 2 0,-86 14 0,92-10 0,0-2 0,-67-3 0,-15 2 0,24 11 0,65-8 0,-53 4 0,-382-9 0,223-3 0,232 2 0,0-1 0,0-1 0,-1 0 0,1 0 0,-19-7 0,28 7 0,0 1 0,0-1 0,0 0 0,1 0 0,-1-1 0,1 1 0,-1 0 0,1-1 0,-5-5 0,7 6 0,-1 1 0,1-1 0,0 0 0,0 1 0,0-1 0,1 0 0,-1 0 0,0 0 0,1 0 0,-1 0 0,1 0 0,0 0 0,-1 0 0,1 0 0,0 0 0,0 0 0,0 0 0,1 0 0,-1 0 0,1-4 0,1 2 0,1-1 0,-1 0 0,1 1 0,-1 0 0,1 0 0,1 0 0,-1 0 0,1 0 0,-1 0 0,1 1 0,0 0 0,0 0 0,0 0 0,1 0 0,-1 0 0,7-1 0,2-3 0,0 2 0,0 0 0,1 0 0,24-4 0,-24 6 0,1 0 0,-1-2 0,0 1 0,0-2 0,0 0 0,14-8 0,-15 8 0,1 1 0,0 1 0,0 0 0,0 0 0,0 2 0,1 0 0,27 0 0,40-7 0,-31 1 0,0 3 0,0 1 0,57 5 0,66-4 0,-78-12 0,-62 9 0,53-4 0,-66 10 0,15-1 0,0-1 0,69-13 0,-54 6 0,-35 7 0,-1-1 0,1-1 0,-1 0 0,26-11 0,-15 3 0,0 1 0,0 1 0,1 1 0,0 2 0,1 0 0,0 2 0,0 1 0,55 0 0,350 6 0,-414-3 0,0-1 0,-1-1 0,26-7 0,-22 5 0,43-5 0,25 8-1365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45:54.189"/>
    </inkml:context>
    <inkml:brush xml:id="br0">
      <inkml:brushProperty name="width" value="0.35" units="cm"/>
      <inkml:brushProperty name="height" value="0.35" units="cm"/>
      <inkml:brushProperty name="color" value="#FFFFFF"/>
    </inkml:brush>
  </inkml:definitions>
  <inkml:trace contextRef="#ctx0" brushRef="#br0">3595 129 24575,'-7'-1'0,"1"0"0,-1-1 0,1 0 0,-1 0 0,1 0 0,0-1 0,-11-6 0,-17-6 0,-182-49 0,193 57 0,0 1 0,0 1 0,0 1 0,-36-1 0,-98 6 0,62 2 0,-28-5 0,-126 4 0,154 13 0,61-9 0,-54 4 0,-483-9 0,275-3 0,253 2 0,-63 2 0,94-1 0,0 1 0,1 0 0,-1 1 0,1 0 0,-1 1 0,-18 9 0,16-7 0,-1 0 0,1-1 0,-1 0 0,0-1 0,0-1 0,0 0 0,-21 0 0,-113-3 0,75-3 0,-739 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46:06.853"/>
    </inkml:context>
    <inkml:brush xml:id="br0">
      <inkml:brushProperty name="width" value="0.35" units="cm"/>
      <inkml:brushProperty name="height" value="0.35" units="cm"/>
      <inkml:brushProperty name="color" value="#FFFFFF"/>
    </inkml:brush>
  </inkml:definitions>
  <inkml:trace contextRef="#ctx0" brushRef="#br0">4202 374 24575,'-14'2'0,"0"0"0,0 1 0,0 1 0,0 0 0,1 1 0,-20 9 0,-3 1 0,14-6 0,5-2 0,0-1 0,-1 0 0,0-1 0,0-1 0,-32 3 0,-99-8 0,104-1 0,0 1 0,-1 3 0,-72 11 0,-79 27 0,155-33 0,1-2 0,-1-2 0,0-1 0,-57-6 0,5 2 0,41 5 0,0 2 0,-93 22 0,-4 0 0,73-14 0,40-6 0,-66 4 0,58-7 0,0 1 0,-66 17 0,68-12 0,-2-1 0,-70 3 0,18-14 0,-52 3 0,125 3 0,0 1 0,1 1 0,-28 10 0,28-8 0,1-1 0,-2-2 0,-28 5 0,5-5 0,-48 11 0,58-10 0,0-1 0,-1-2 0,-40-3 0,48-1 0,0 1 0,0 2 0,0 1 0,0 1 0,-53 15 0,53-10 0,-1-1 0,0-2 0,0-1 0,-44 2 0,-129-8 0,81-1 0,111 2 0,-5 0 0,1 0 0,-1-1 0,1 0 0,0-1 0,-18-5 0,29 5 0,0 0 0,1 0 0,-1 0 0,1 0 0,0-1 0,-1 1 0,1-1 0,1 0 0,-1-1 0,0 1 0,1-1 0,-1 1 0,1-1 0,0 0 0,0 0 0,1-1 0,-1 1 0,1 0 0,0-1 0,0 0 0,-1-6 0,0 4 0,1-1 0,1 1 0,-1-1 0,1 1 0,1-1 0,-1 0 0,1 0 0,1 1 0,2-16 0,-2 19 0,0 1 0,0 0 0,0-1 0,0 1 0,1 0 0,-1 0 0,1 0 0,0 0 0,0 0 0,0 0 0,0 1 0,1-1 0,-1 0 0,1 1 0,-1 0 0,1 0 0,0 0 0,0 0 0,0 0 0,0 0 0,0 1 0,0 0 0,1-1 0,3 0 0,9-1 0,0 1 0,1 0 0,-1 1 0,21 1 0,-19 1 0,-1-1 0,0-1 0,33-6 0,-13 0 0,1 2 0,0 2 0,69 2 0,26-1 0,-123 0 0,0 0 0,0-1 0,0 0 0,-1 0 0,1-1 0,16-9 0,-16 7 0,1 1 0,0 0 0,1 1 0,18-4 0,17 2 0,0 3 0,0 1 0,48 6 0,3-1 0,-28-3 0,102-12 0,-13-13 0,-23 1 0,260-9 0,-390 33 0,38 1 0,1-2 0,59-10 0,-47 2 0,-12 2 0,-1-2 0,45-15 0,-59 16 0,0 0 0,0 3 0,0 0 0,59 0 0,-20 1 0,-66 4 0,0 0 0,0-1 0,0 1 0,0-1 0,0 0 0,0 0 0,0 0 0,0 0 0,-1-1 0,1 1 0,3-3 0,-5 3 0,0 0 0,-1 1 0,1-1 0,-1 0 0,1 1 0,-1-1 0,0 0 0,1 1 0,-1-1 0,0 0 0,1 0 0,-1 0 0,0 1 0,0-1 0,0 0 0,0 0 0,1 0 0,-1 1 0,-1-1 0,1 0 0,0 0 0,0 0 0,0 0 0,0 1 0,0-1 0,-1 0 0,1 0 0,0 1 0,-1-1 0,1 0 0,0 0 0,-1 1 0,1-1 0,-1 0 0,1 1 0,-1-1 0,0 1 0,1-1 0,-1 1 0,0-1 0,1 1 0,-1-1 0,0 1 0,1-1 0,-2 1 0,-7-6 0,0 0 0,0 1 0,0 0 0,-1 0 0,0 1 0,0 1 0,-13-4 0,-80-12 0,84 16 0,-536-42 0,-6 45 0,242 2 0,299 0 0,0 0 0,0 1 0,1 1 0,0 1 0,-27 10 0,25-7 0,0-2 0,-1 0 0,0-2 0,-27 3 0,-337-5 0,183-4 0,-187 2 0,439 12 0,456 35 0,-176-45 0,-383-2 0,0 2 0,0 3 0,0 1 0,-63 18 0,76-15 0,-1-1 0,1-1 0,-1-3 0,0-2 0,-79-5 0,292 8 0,528 21 0,-368-11 0,-38 0 0,545-14 0,-395-2 0,-426 0 0,0 0 0,-1-1 0,1-1 0,-1 0 0,1-2 0,18-6 0,89-47 0,-104 48 0,26-11 0,-30 14 0,0 0 0,-1-1 0,27-19 0,-30 18 0,-8 7 0,0-1 0,0 0 0,0 0 0,0 0 0,-1 0 0,1-1 0,-1 1 0,0-1 0,0 0 0,-1 0 0,5-8 0,-7 11 0,0 0 0,0 0 0,0 0 0,-1 0 0,1-1 0,0 1 0,0 0 0,-1 0 0,1 0 0,-1 0 0,1 0 0,-1 0 0,0 0 0,1 0 0,-1 0 0,0 0 0,0 0 0,1 1 0,-1-1 0,0 0 0,0 0 0,0 1 0,0-1 0,0 1 0,0-1 0,0 1 0,0-1 0,0 1 0,0-1 0,-2 1 0,-43-15 0,38 13 0,-48-12 0,-1 2 0,-116-7 0,-120 16 0,191 4 0,94-1 0,5 1 0,-1-1 0,0 0 0,1 1 0,-1-2 0,0 1 0,1 0 0,-1-1 0,1 0 0,-1 1 0,1-1 0,-1-1 0,1 1 0,0 0 0,-7-5 0,10 6 0,0 0 0,0-1 0,0 1 0,0-1 0,0 1 0,0 0 0,0-1 0,0 1 0,0 0 0,0-1 0,0 1 0,0 0 0,1-1 0,-1 1 0,0 0 0,0-1 0,0 1 0,0 0 0,1-1 0,-1 1 0,0 0 0,0-1 0,1 1 0,-1 0 0,0 0 0,0-1 0,1 1 0,-1 0 0,0 0 0,1 0 0,-1 0 0,0-1 0,1 1 0,-1 0 0,1 0 0,-1 0 0,0 0 0,1 0 0,-1 0 0,0 0 0,1 0 0,-1 0 0,1 0 0,22-6 0,-20 6 0,99-25 0,-59 13 0,1 2 0,84-8 0,50 18-353,-146 0-659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46:19.960"/>
    </inkml:context>
    <inkml:brush xml:id="br0">
      <inkml:brushProperty name="width" value="0.35" units="cm"/>
      <inkml:brushProperty name="height" value="0.35" units="cm"/>
      <inkml:brushProperty name="color" value="#FFFFFF"/>
    </inkml:brush>
  </inkml:definitions>
  <inkml:trace contextRef="#ctx0" brushRef="#br0">3826 194 24575,'-1850'0'0,"1816"2"0,-67 12 0,63-8 0,-49 3 0,51-5 0,1 0 0,0 2 0,-35 11 0,30-6 0,-71 8 0,-53-18 0,4 1 0,64 12 0,63-8 0,-53 4 0,-237-9 0,150-3 0,160 2 0,0-2 0,0 0 0,0 0 0,0-2 0,0 1 0,1-1 0,-18-9 0,-18-5 0,-12 5 0,44 10 0,1 0 0,-21-7 0,32 9 0,-1-1 0,1 0 0,0 0 0,0-1 0,-1 1 0,1-1 0,1 0 0,-1 0 0,0 0 0,1-1 0,-6-6 0,8 9 0,1 1 0,-1-1 0,1 0 0,-1 0 0,1 1 0,0-1 0,-1 0 0,1 0 0,0 1 0,-1-1 0,1 0 0,0 0 0,0 0 0,0 0 0,0 0 0,-1 1 0,1-1 0,0 0 0,1 0 0,-1 0 0,0 0 0,0 0 0,0 1 0,0-1 0,1 0 0,-1 0 0,0 0 0,1 1 0,-1-1 0,1 0 0,-1 0 0,1 1 0,-1-1 0,1 0 0,-1 1 0,1-1 0,0 1 0,-1-1 0,1 1 0,0-1 0,0 1 0,-1-1 0,1 1 0,0 0 0,0-1 0,0 1 0,-1 0 0,1 0 0,0-1 0,0 1 0,1 0 0,7-2 0,-1 0 0,1 1 0,14-1 0,-22 2 0,190 1 0,-119 2 0,76-7 0,-73-10 0,-56 9 0,0 1 0,24-2 0,-34 6 0,-1-1 0,1 0 0,-1 0 0,0-1 0,1 0 0,-1 0 0,0-1 0,0 0 0,-1-1 0,1 0 0,-1 0 0,1 0 0,-1-1 0,-1 0 0,8-7 0,0 0 6,1 1 0,0 1 1,1 1-1,20-11 0,-2 2-1402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46:33.728"/>
    </inkml:context>
    <inkml:brush xml:id="br0">
      <inkml:brushProperty name="width" value="0.35" units="cm"/>
      <inkml:brushProperty name="height" value="0.35" units="cm"/>
      <inkml:brushProperty name="color" value="#FFFFFF"/>
    </inkml:brush>
  </inkml:definitions>
  <inkml:trace contextRef="#ctx0" brushRef="#br0">1 313 24575,'436'0'0,"-416"-1"0,-1-1 0,0-1 0,23-6 0,-20 3 0,42-3 0,-54 8 0,50-3 0,60-11 0,-76 9 0,0 2 0,57 1 0,-55 4 0,-1-3 0,47-8 0,-7-3 0,55-12 0,-84 11 0,-1 3 0,1 3 0,73-2 0,-89 8 0,66-12 0,-62 7 0,46-2 0,-52 6 0,1-2 0,67-18 0,-69 14 0,0 1 0,0 2 0,40-2 0,295 8 0,-155 1 0,-187-3 0,1-2 0,-1-1 0,53-16 0,-71 18 0,28-7 0,1 3 0,0 1 0,46-1 0,127 8 0,-80 2 0,-56-4 0,91 3 0,-167-2 0,0 0 0,0 0 0,0 0 0,0 0 0,1 1 0,-1-1 0,0 1 0,0 0 0,0-1 0,0 1 0,0 0 0,0 0 0,-1 0 0,1 0 0,0 1 0,0-1 0,-1 0 0,1 1 0,-1-1 0,1 1 0,-1 0 0,0-1 0,1 1 0,-1 0 0,2 4 0,-3-4 0,0 0 0,0 0 0,0 1 0,0-1 0,0 0 0,0 0 0,-1 1 0,1-1 0,-1 0 0,0 0 0,0 0 0,1 0 0,-1 0 0,0 0 0,-1 0 0,1 0 0,0 0 0,-1 0 0,1 0 0,-1-1 0,1 1 0,-1-1 0,0 1 0,-2 1 0,-12 8 0,-1-1 0,0 0 0,-1-1 0,0-1 0,-1 0 0,1-2 0,-22 5 0,-40 16 0,61-19 0,-6 3 0,0-1 0,0-1 0,-1-1 0,0-2 0,0 0 0,-50 4 0,-701-11 0,314-1 0,416 3 0,-1 1 0,-73 14 0,59-4 0,12-1 0,0-2 0,-67 3 0,107-12-341,0 1 0,0-1-1,-16 5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50:05.985"/>
    </inkml:context>
    <inkml:brush xml:id="br0">
      <inkml:brushProperty name="width" value="0.35" units="cm"/>
      <inkml:brushProperty name="height" value="0.35" units="cm"/>
      <inkml:brushProperty name="color" value="#FFFFFF"/>
    </inkml:brush>
  </inkml:definitions>
  <inkml:trace contextRef="#ctx0" brushRef="#br0">3904 1 24575,'-899'0'0,"877"2"0,1 0 0,-1 2 0,1 0 0,0 1 0,-21 9 0,16-6 0,0-1 0,-41 6 0,-32-7 0,-106-7 0,64-1 0,88 2 0,0 2 0,-89 15 0,-149 47 0,262-59 0,1-1 0,-1-2 0,-39-1 0,38-1 0,-1 1 0,-51 9 0,35-3 0,1-2 0,-90-1 0,-7-1 0,46 12 0,63-9 0,-52 4 0,-382-9 0,223-3 0,237 2 0,0 0 0,0-1 0,0 0 0,0-1 0,0 1 0,0-1 0,0-1 0,0 0 0,1 0 0,-1 0 0,-10-7 0,14 7 0,0 0 0,1 0 0,-1 0 0,1-1 0,-1 1 0,1-1 0,1 0 0,-1 1 0,0-1 0,1-1 0,0 1 0,0 0 0,0 0 0,0-1 0,1 1 0,0-1 0,0 0 0,0 1 0,0-1 0,1 0 0,0-5 0,0 7 0,0 0 0,0 1 0,1-1 0,-1 0 0,1 0 0,0 1 0,0-1 0,0 0 0,0 1 0,0-1 0,0 1 0,1-1 0,-1 1 0,1 0 0,0 0 0,0 0 0,0 0 0,0 0 0,0 0 0,0 0 0,0 0 0,1 1 0,-1-1 0,1 1 0,-1 0 0,1 0 0,-1 0 0,1 0 0,0 0 0,-1 0 0,1 1 0,3-1 0,11-1 0,1 0 0,-1 1 0,1 0 0,18 3 0,-17-1 0,635 4 0,-406-6 0,-215-1 0,65-11 0,12-2 0,93 13 114,-121 3-1593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50:17.916"/>
    </inkml:context>
    <inkml:brush xml:id="br0">
      <inkml:brushProperty name="width" value="0.35" units="cm"/>
      <inkml:brushProperty name="height" value="0.35" units="cm"/>
      <inkml:brushProperty name="color" value="#FFFFFF"/>
    </inkml:brush>
  </inkml:definitions>
  <inkml:trace contextRef="#ctx0" brushRef="#br0">3578 1 24575,'-685'0'0,"653"2"0,0 1 0,0 2 0,-54 15 0,51-10 0,-1-2 0,-61 6 0,-40-15 0,-27 2 0,72 13 0,61-8 0,-42 3 0,-294-7 0,189-3 0,142 3 0,0 2 0,1 1 0,-55 16 0,51-11 0,-1-2 0,-57 5 0,-292-11 0,189-4 0,112 3 0,-100-3 0,182 1 0,0 0 0,-1 0 0,1 0 0,0-1 0,0 0 0,1 0 0,-1 0 0,0-1 0,1 0 0,-1 0 0,1 0 0,0-1 0,0 0 0,0 0 0,1 0 0,-1 0 0,1-1 0,0 0 0,0 0 0,-4-8 0,5 9 23,1 1-1,-1-1 0,1 1 0,-1 0 1,0-1-1,0 1 0,-1 1 1,1-1-1,-1 0 0,1 1 0,-1 0 1,-7-3-1,-1 0-123,0 1-1,-24-4 1,-5-2-1250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10T14:50:30.158"/>
    </inkml:context>
    <inkml:brush xml:id="br0">
      <inkml:brushProperty name="width" value="0.35" units="cm"/>
      <inkml:brushProperty name="height" value="0.35" units="cm"/>
      <inkml:brushProperty name="color" value="#FFFFFF"/>
    </inkml:brush>
  </inkml:definitions>
  <inkml:trace contextRef="#ctx0" brushRef="#br0">3703 610 24575,'0'-24'0,"-1"0"0,-1 1 0,-9-44 0,8 57 0,0 1 0,0 0 0,-1-1 0,0 1 0,0 1 0,-1-1 0,0 1 0,-1 0 0,0 0 0,0 0 0,-1 1 0,-7-8 0,8 11 0,0 1 0,0-1 0,0 1 0,0 0 0,-1 0 0,1 1 0,-1 0 0,0 0 0,0 0 0,1 1 0,-1 0 0,-10 0 0,-6 1 0,0 0 0,-31 5 0,37-2 0,0 1 0,0 1 0,1 0 0,-20 10 0,22-8 0,0-1 0,-1-1 0,1-1 0,-1 0 0,-30 4 0,33-8 0,0 2 0,0-1 0,-13 5 0,21-5 0,-1 0 0,1 1 0,0 0 0,0 0 0,1 0 0,-1 0 0,0 0 0,1 1 0,-1 0 0,1 0 0,0 0 0,-4 4 0,3-2 0,-1 0 0,0-1 0,-1 1 0,1-1 0,-1 0 0,0 0 0,0-1 0,0 0 0,-1 0 0,1 0 0,-1-1 0,1 0 0,-1 0 0,0-1 0,-11 2 0,-11-1 0,0-1 0,-44-4 0,17 0 0,-717 2 0,748 3 0,0 1 0,0 1 0,0 1 0,-30 10 0,23-5 0,-54 7 0,29-13 0,-67-4 0,-39 3 0,88 12 0,57-10 0,0-1 0,-26 2 0,-310-3 0,182-5 0,-355 2 0,511-1 0,1-1 0,-1-1 0,1 0 0,0-1 0,0 0 0,0-1 0,0-1 0,1-1 0,-17-9 0,29 15 0,1 0 0,-1 1 0,0-1 0,0 0 0,0 0 0,1-1 0,-1 1 0,0 0 0,1-1 0,-1 1 0,1-1 0,-1 1 0,1-1 0,0 1 0,0-1 0,0 0 0,0 0 0,0 0 0,0 0 0,0 0 0,1 0 0,-1 0 0,1 0 0,-1-3 0,1 3 0,1 0 0,0 0 0,0 1 0,-1-1 0,1 0 0,0 1 0,1-1 0,-1 1 0,0-1 0,0 1 0,1 0 0,-1 0 0,0-1 0,1 1 0,-1 0 0,1 0 0,0 0 0,-1 0 0,1 1 0,0-1 0,0 0 0,-1 1 0,1-1 0,0 1 0,0 0 0,0-1 0,3 1 0,39-4 0,0 1 0,86 5 0,-32 2 0,553-4 0,-610-3 0,0-1 0,43-10 0,-37 6 0,79-21 0,-88 18 0,0 2 0,73-8 0,-75 13 0,-1-1 0,0-3 0,43-13 0,-17 3 0,-17 6 0,-25 6 0,1 0 0,0 2 0,35-4 0,-20 7 0,-21 1 0,1 0 0,0-1 0,-1 0 0,1-1 0,-1-1 0,0-1 0,0 0 0,22-9 0,-21 7 0,0 1 0,0 0 0,0 1 0,1 0 0,-1 2 0,1 0 0,0 0 0,17 2 0,-17 0 0,0-1 0,0-1 0,0 0 0,0 0 0,0-2 0,0 0 0,19-8 0,-16 4 0,0 1 0,0 0 0,1 2 0,0 1 0,0 0 0,0 1 0,0 1 0,1 1 0,23 2 0,-16-3 0,1-1 0,0-1 0,-1-2 0,1 0 0,33-14 0,-44 12 85,0 0 1,0-1-1,23-16 0,-25 15-426,0 1 0,1 0-1,0 1 1,18-7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054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ustomXml" Target="../ink/ink1.xml"/><Relationship Id="Re65a7469aced4573" Type="http://schemas.openxmlformats.org/officeDocument/2006/relationships/image" Target="../media/image310.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8.xml"/></Relationships>
</file>

<file path=ppt/slides/_rels/slide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10.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customXml" Target="../ink/ink11.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1.xml"/><Relationship Id="R56296340629e425f"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b12462f23b3a4a83"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customXml" Target="../ink/ink4.xml"/><Relationship Id="Rae5264ed940f478d"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ustomXml" Target="../ink/ink5.xml"/><Relationship Id="rId2" Type="http://schemas.openxmlformats.org/officeDocument/2006/relationships/notesSlide" Target="../notesSlides/notesSlide6.xml"/><Relationship Id="R8588dfcdce1f42ee"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870fb117a2c94e51" Type="http://schemas.openxmlformats.org/officeDocument/2006/relationships/image" Target="../media/image25.png"/><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Secure Online Voting System using Blockchain</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This presentation explores the design and benefits of a blockchain-based secure online voting system. We'll cover the problems with traditional systems and how blockchain technology can offer a solution. We'll address scalability, security and implementation.</a:t>
            </a:r>
            <a:endParaRPr lang="en-US" sz="1750" dirty="0"/>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527DE6FB-5FEB-36EE-4DE5-C1690E8F89AB}"/>
                  </a:ext>
                </a:extLst>
              </p14:cNvPr>
              <p14:cNvContentPartPr/>
              <p14:nvPr/>
            </p14:nvContentPartPr>
            <p14:xfrm>
              <a:off x="13044758" y="7915083"/>
              <a:ext cx="1362960" cy="81720"/>
            </p14:xfrm>
          </p:contentPart>
        </mc:Choice>
        <mc:Fallback xmlns="">
          <p:pic>
            <p:nvPicPr>
              <p:cNvPr id="5" name="Ink 4">
                <a:extLst>
                  <a:ext uri="{FF2B5EF4-FFF2-40B4-BE49-F238E27FC236}">
                    <a16:creationId xmlns:a16="http://schemas.microsoft.com/office/drawing/2014/main" id="{527DE6FB-5FEB-36EE-4DE5-C1690E8F89AB}"/>
                  </a:ext>
                </a:extLst>
              </p:cNvPr>
              <p:cNvPicPr/>
              <p:nvPr/>
            </p:nvPicPr>
            <p:blipFill>
              <a:blip r:embed="Re65a7469aced4573"/>
              <a:stretch>
                <a:fillRect/>
              </a:stretch>
            </p:blipFill>
            <p:spPr>
              <a:xfrm>
                <a:off x="12981758" y="7852083"/>
                <a:ext cx="1488600" cy="20736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3720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Comparison with Existing E-Voting Solutions</a:t>
            </a:r>
            <a:endParaRPr lang="en-US" sz="4450" dirty="0"/>
          </a:p>
        </p:txBody>
      </p:sp>
      <p:sp>
        <p:nvSpPr>
          <p:cNvPr id="4" name="Shape 1"/>
          <p:cNvSpPr/>
          <p:nvPr/>
        </p:nvSpPr>
        <p:spPr>
          <a:xfrm>
            <a:off x="793790" y="3194923"/>
            <a:ext cx="7556421" cy="2979420"/>
          </a:xfrm>
          <a:prstGeom prst="roundRect">
            <a:avLst>
              <a:gd name="adj" fmla="val 3198"/>
            </a:avLst>
          </a:prstGeom>
          <a:noFill/>
          <a:ln w="7620">
            <a:solidFill>
              <a:srgbClr val="000000">
                <a:alpha val="8000"/>
              </a:srgbClr>
            </a:solidFill>
            <a:prstDash val="solid"/>
          </a:ln>
        </p:spPr>
      </p:sp>
      <p:sp>
        <p:nvSpPr>
          <p:cNvPr id="5" name="Shape 2"/>
          <p:cNvSpPr/>
          <p:nvPr/>
        </p:nvSpPr>
        <p:spPr>
          <a:xfrm>
            <a:off x="801410" y="3202543"/>
            <a:ext cx="7540347" cy="1013222"/>
          </a:xfrm>
          <a:prstGeom prst="rect">
            <a:avLst/>
          </a:prstGeom>
          <a:solidFill>
            <a:srgbClr val="FFFFFF">
              <a:alpha val="4000"/>
            </a:srgbClr>
          </a:solidFill>
          <a:ln/>
        </p:spPr>
      </p:sp>
      <p:sp>
        <p:nvSpPr>
          <p:cNvPr id="6" name="Text 3"/>
          <p:cNvSpPr/>
          <p:nvPr/>
        </p:nvSpPr>
        <p:spPr>
          <a:xfrm>
            <a:off x="1029057" y="3346252"/>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Feature</a:t>
            </a:r>
            <a:endParaRPr lang="en-US" sz="1750" dirty="0"/>
          </a:p>
        </p:txBody>
      </p:sp>
      <p:sp>
        <p:nvSpPr>
          <p:cNvPr id="7" name="Text 4"/>
          <p:cNvSpPr/>
          <p:nvPr/>
        </p:nvSpPr>
        <p:spPr>
          <a:xfrm>
            <a:off x="3546038" y="3346252"/>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Blockchain Voting</a:t>
            </a:r>
            <a:endParaRPr lang="en-US" sz="1750" dirty="0"/>
          </a:p>
        </p:txBody>
      </p:sp>
      <p:sp>
        <p:nvSpPr>
          <p:cNvPr id="8" name="Text 5"/>
          <p:cNvSpPr/>
          <p:nvPr/>
        </p:nvSpPr>
        <p:spPr>
          <a:xfrm>
            <a:off x="6059210" y="3346252"/>
            <a:ext cx="2055733"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Traditional E-Voting</a:t>
            </a:r>
            <a:endParaRPr lang="en-US" sz="1750" dirty="0"/>
          </a:p>
        </p:txBody>
      </p:sp>
      <p:sp>
        <p:nvSpPr>
          <p:cNvPr id="9" name="Shape 6"/>
          <p:cNvSpPr/>
          <p:nvPr/>
        </p:nvSpPr>
        <p:spPr>
          <a:xfrm>
            <a:off x="801410" y="4215765"/>
            <a:ext cx="7540347" cy="650319"/>
          </a:xfrm>
          <a:prstGeom prst="rect">
            <a:avLst/>
          </a:prstGeom>
          <a:solidFill>
            <a:srgbClr val="000000">
              <a:alpha val="4000"/>
            </a:srgbClr>
          </a:solidFill>
          <a:ln/>
        </p:spPr>
      </p:sp>
      <p:sp>
        <p:nvSpPr>
          <p:cNvPr id="10" name="Text 7"/>
          <p:cNvSpPr/>
          <p:nvPr/>
        </p:nvSpPr>
        <p:spPr>
          <a:xfrm>
            <a:off x="1029057" y="4359473"/>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Security</a:t>
            </a:r>
            <a:endParaRPr lang="en-US" sz="1750" dirty="0"/>
          </a:p>
        </p:txBody>
      </p:sp>
      <p:sp>
        <p:nvSpPr>
          <p:cNvPr id="11" name="Text 8"/>
          <p:cNvSpPr/>
          <p:nvPr/>
        </p:nvSpPr>
        <p:spPr>
          <a:xfrm>
            <a:off x="3546038" y="4359473"/>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High</a:t>
            </a:r>
            <a:endParaRPr lang="en-US" sz="1750" dirty="0"/>
          </a:p>
        </p:txBody>
      </p:sp>
      <p:sp>
        <p:nvSpPr>
          <p:cNvPr id="12" name="Text 9"/>
          <p:cNvSpPr/>
          <p:nvPr/>
        </p:nvSpPr>
        <p:spPr>
          <a:xfrm>
            <a:off x="6059210" y="4359473"/>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Medium</a:t>
            </a:r>
            <a:endParaRPr lang="en-US" sz="1750" dirty="0"/>
          </a:p>
        </p:txBody>
      </p:sp>
      <p:sp>
        <p:nvSpPr>
          <p:cNvPr id="13" name="Shape 10"/>
          <p:cNvSpPr/>
          <p:nvPr/>
        </p:nvSpPr>
        <p:spPr>
          <a:xfrm>
            <a:off x="801410" y="4866084"/>
            <a:ext cx="7540347" cy="650319"/>
          </a:xfrm>
          <a:prstGeom prst="rect">
            <a:avLst/>
          </a:prstGeom>
          <a:solidFill>
            <a:srgbClr val="FFFFFF">
              <a:alpha val="4000"/>
            </a:srgbClr>
          </a:solidFill>
          <a:ln/>
        </p:spPr>
      </p:sp>
      <p:sp>
        <p:nvSpPr>
          <p:cNvPr id="14" name="Text 11"/>
          <p:cNvSpPr/>
          <p:nvPr/>
        </p:nvSpPr>
        <p:spPr>
          <a:xfrm>
            <a:off x="1029057" y="5009793"/>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Transparency</a:t>
            </a:r>
            <a:endParaRPr lang="en-US" sz="1750" dirty="0"/>
          </a:p>
        </p:txBody>
      </p:sp>
      <p:sp>
        <p:nvSpPr>
          <p:cNvPr id="15" name="Text 12"/>
          <p:cNvSpPr/>
          <p:nvPr/>
        </p:nvSpPr>
        <p:spPr>
          <a:xfrm>
            <a:off x="3546038" y="5009793"/>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Full</a:t>
            </a:r>
            <a:endParaRPr lang="en-US" sz="1750" dirty="0"/>
          </a:p>
        </p:txBody>
      </p:sp>
      <p:sp>
        <p:nvSpPr>
          <p:cNvPr id="16" name="Text 13"/>
          <p:cNvSpPr/>
          <p:nvPr/>
        </p:nvSpPr>
        <p:spPr>
          <a:xfrm>
            <a:off x="6059210" y="5009793"/>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Limited</a:t>
            </a:r>
            <a:endParaRPr lang="en-US" sz="1750" dirty="0"/>
          </a:p>
        </p:txBody>
      </p:sp>
      <p:sp>
        <p:nvSpPr>
          <p:cNvPr id="17" name="Shape 14"/>
          <p:cNvSpPr/>
          <p:nvPr/>
        </p:nvSpPr>
        <p:spPr>
          <a:xfrm>
            <a:off x="801410" y="5516404"/>
            <a:ext cx="7540347" cy="650319"/>
          </a:xfrm>
          <a:prstGeom prst="rect">
            <a:avLst/>
          </a:prstGeom>
          <a:solidFill>
            <a:srgbClr val="000000">
              <a:alpha val="4000"/>
            </a:srgbClr>
          </a:solidFill>
          <a:ln/>
        </p:spPr>
      </p:sp>
      <p:sp>
        <p:nvSpPr>
          <p:cNvPr id="18" name="Text 15"/>
          <p:cNvSpPr/>
          <p:nvPr/>
        </p:nvSpPr>
        <p:spPr>
          <a:xfrm>
            <a:off x="1029057" y="5660112"/>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Cost</a:t>
            </a:r>
            <a:endParaRPr lang="en-US" sz="1750" dirty="0"/>
          </a:p>
        </p:txBody>
      </p:sp>
      <p:sp>
        <p:nvSpPr>
          <p:cNvPr id="19" name="Text 16"/>
          <p:cNvSpPr/>
          <p:nvPr/>
        </p:nvSpPr>
        <p:spPr>
          <a:xfrm>
            <a:off x="3546038" y="5660112"/>
            <a:ext cx="205192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Moderate</a:t>
            </a:r>
            <a:endParaRPr lang="en-US" sz="1750" dirty="0"/>
          </a:p>
        </p:txBody>
      </p:sp>
      <p:sp>
        <p:nvSpPr>
          <p:cNvPr id="20" name="Text 17"/>
          <p:cNvSpPr/>
          <p:nvPr/>
        </p:nvSpPr>
        <p:spPr>
          <a:xfrm>
            <a:off x="6059210" y="5660112"/>
            <a:ext cx="205573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High</a:t>
            </a:r>
            <a:endParaRPr lang="en-US" sz="1750" dirty="0"/>
          </a:p>
        </p:txBody>
      </p:sp>
      <p:sp>
        <p:nvSpPr>
          <p:cNvPr id="21" name="Text 18"/>
          <p:cNvSpPr/>
          <p:nvPr/>
        </p:nvSpPr>
        <p:spPr>
          <a:xfrm>
            <a:off x="793790" y="6429494"/>
            <a:ext cx="7556421"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Blockchain voting offers advantages over traditional systems.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72772"/>
            <a:ext cx="746855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Revolutionizing Elections with Blockchain: A Secure Online Voting System</a:t>
            </a:r>
            <a:endParaRPr lang="en-US" sz="1850" dirty="0"/>
          </a:p>
        </p:txBody>
      </p:sp>
      <p:sp>
        <p:nvSpPr>
          <p:cNvPr id="4" name="Text 1"/>
          <p:cNvSpPr/>
          <p:nvPr/>
        </p:nvSpPr>
        <p:spPr>
          <a:xfrm>
            <a:off x="6324124" y="2824996"/>
            <a:ext cx="7468553" cy="3447217"/>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In an era defined by rapid technological advancement, the integrity and accessibility of electoral processes are paramount. This presentation introduces a groundbreaking solution: a secure online voting system leveraging the power of blockchain technology. Designed for government officials, election administrators, and technology experts, this system aims to address the challenges of traditional voting methods, enhancing security, transparency, and voter participation. Join us as we explore how blockchain can revolutionize elections, ensuring every vote is counted accurately and securely.</a:t>
            </a:r>
            <a:endParaRPr lang="en-US" sz="185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A0773C8-D528-B019-22FB-4E49456B0184}"/>
                  </a:ext>
                </a:extLst>
              </p14:cNvPr>
              <p14:cNvContentPartPr/>
              <p14:nvPr/>
            </p14:nvContentPartPr>
            <p14:xfrm>
              <a:off x="13013078" y="7950363"/>
              <a:ext cx="1405800" cy="79200"/>
            </p14:xfrm>
          </p:contentPart>
        </mc:Choice>
        <mc:Fallback>
          <p:pic>
            <p:nvPicPr>
              <p:cNvPr id="5" name="Ink 4">
                <a:extLst>
                  <a:ext uri="{FF2B5EF4-FFF2-40B4-BE49-F238E27FC236}">
                    <a16:creationId xmlns:a16="http://schemas.microsoft.com/office/drawing/2014/main" id="{1A0773C8-D528-B019-22FB-4E49456B0184}"/>
                  </a:ext>
                </a:extLst>
              </p:cNvPr>
              <p:cNvPicPr/>
              <p:nvPr/>
            </p:nvPicPr>
            <p:blipFill>
              <a:blip r:embed="rId5"/>
              <a:stretch>
                <a:fillRect/>
              </a:stretch>
            </p:blipFill>
            <p:spPr>
              <a:xfrm>
                <a:off x="12950438" y="7887363"/>
                <a:ext cx="1531440" cy="20484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9876"/>
          </a:xfrm>
          <a:prstGeom prst="rect">
            <a:avLst/>
          </a:prstGeom>
        </p:spPr>
      </p:pic>
      <p:sp>
        <p:nvSpPr>
          <p:cNvPr id="3" name="Text 0"/>
          <p:cNvSpPr/>
          <p:nvPr/>
        </p:nvSpPr>
        <p:spPr>
          <a:xfrm>
            <a:off x="789503" y="3643193"/>
            <a:ext cx="13051393" cy="360998"/>
          </a:xfrm>
          <a:prstGeom prst="rect">
            <a:avLst/>
          </a:prstGeom>
          <a:noFill/>
          <a:ln/>
        </p:spPr>
        <p:txBody>
          <a:bodyPr wrap="non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 Blockchain's Intrinsic Security Features</a:t>
            </a:r>
            <a:endParaRPr lang="en-US" sz="1750" dirty="0"/>
          </a:p>
        </p:txBody>
      </p:sp>
      <p:sp>
        <p:nvSpPr>
          <p:cNvPr id="4" name="Text 1"/>
          <p:cNvSpPr/>
          <p:nvPr/>
        </p:nvSpPr>
        <p:spPr>
          <a:xfrm>
            <a:off x="789503" y="4257913"/>
            <a:ext cx="13051393" cy="1443990"/>
          </a:xfrm>
          <a:prstGeom prst="rect">
            <a:avLst/>
          </a:prstGeom>
          <a:noFill/>
          <a:ln/>
        </p:spPr>
        <p:txBody>
          <a:bodyPr wrap="squar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 Blockchain technology offers inherent security advantages, making it an ideal foundation for a secure online voting system. Cryptographic hashing and distributed ledger technology ensure that each vote is immutably recorded and resistant to tampering. The decentralized nature of blockchain eliminates single points of failure, mitigating the risk of cyberattacks and fraud. Smart contracts can automate and enforce voting rules, further enhancing the integrity of the electoral process.</a:t>
            </a:r>
            <a:endParaRPr lang="en-US" sz="1750" dirty="0"/>
          </a:p>
        </p:txBody>
      </p:sp>
      <p:sp>
        <p:nvSpPr>
          <p:cNvPr id="5" name="Shape 2"/>
          <p:cNvSpPr/>
          <p:nvPr/>
        </p:nvSpPr>
        <p:spPr>
          <a:xfrm>
            <a:off x="789503" y="5955625"/>
            <a:ext cx="4200168" cy="1655207"/>
          </a:xfrm>
          <a:prstGeom prst="roundRect">
            <a:avLst>
              <a:gd name="adj" fmla="val 5724"/>
            </a:avLst>
          </a:prstGeom>
          <a:solidFill>
            <a:srgbClr val="F4D4F7"/>
          </a:solidFill>
          <a:ln w="7620">
            <a:solidFill>
              <a:srgbClr val="DABADD"/>
            </a:solidFill>
            <a:prstDash val="solid"/>
          </a:ln>
        </p:spPr>
      </p:sp>
      <p:sp>
        <p:nvSpPr>
          <p:cNvPr id="6" name="Text 3"/>
          <p:cNvSpPr/>
          <p:nvPr/>
        </p:nvSpPr>
        <p:spPr>
          <a:xfrm>
            <a:off x="1022628" y="6188750"/>
            <a:ext cx="2654022" cy="331708"/>
          </a:xfrm>
          <a:prstGeom prst="rect">
            <a:avLst/>
          </a:prstGeom>
          <a:noFill/>
          <a:ln/>
        </p:spPr>
        <p:txBody>
          <a:bodyPr wrap="none" lIns="0" tIns="0" rIns="0" bIns="0" rtlCol="0" anchor="t"/>
          <a:lstStyle/>
          <a:p>
            <a:pPr marL="0" indent="0">
              <a:lnSpc>
                <a:spcPts val="2600"/>
              </a:lnSpc>
              <a:buNone/>
            </a:pPr>
            <a:r>
              <a:rPr lang="en-US" sz="2050" kern="0" spc="-42" dirty="0">
                <a:solidFill>
                  <a:srgbClr val="272525"/>
                </a:solidFill>
                <a:latin typeface="Source Serif Pro Semi Bold" pitchFamily="34" charset="0"/>
                <a:ea typeface="Source Serif Pro Semi Bold" pitchFamily="34" charset="-122"/>
                <a:cs typeface="Source Serif Pro Semi Bold" pitchFamily="34" charset="-120"/>
              </a:rPr>
              <a:t>Immutable Records</a:t>
            </a:r>
            <a:endParaRPr lang="en-US" sz="2050" dirty="0"/>
          </a:p>
        </p:txBody>
      </p:sp>
      <p:sp>
        <p:nvSpPr>
          <p:cNvPr id="7" name="Text 4"/>
          <p:cNvSpPr/>
          <p:nvPr/>
        </p:nvSpPr>
        <p:spPr>
          <a:xfrm>
            <a:off x="1022628" y="6655713"/>
            <a:ext cx="3733919" cy="721995"/>
          </a:xfrm>
          <a:prstGeom prst="rect">
            <a:avLst/>
          </a:prstGeom>
          <a:noFill/>
          <a:ln/>
        </p:spPr>
        <p:txBody>
          <a:bodyPr wrap="squar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Each vote is recorded as a block in the chain, impossible to alter.</a:t>
            </a:r>
            <a:endParaRPr lang="en-US" sz="1750" dirty="0"/>
          </a:p>
        </p:txBody>
      </p:sp>
      <p:sp>
        <p:nvSpPr>
          <p:cNvPr id="8" name="Shape 5"/>
          <p:cNvSpPr/>
          <p:nvPr/>
        </p:nvSpPr>
        <p:spPr>
          <a:xfrm>
            <a:off x="5215176" y="5955625"/>
            <a:ext cx="4200168" cy="1655207"/>
          </a:xfrm>
          <a:prstGeom prst="roundRect">
            <a:avLst>
              <a:gd name="adj" fmla="val 5724"/>
            </a:avLst>
          </a:prstGeom>
          <a:solidFill>
            <a:srgbClr val="F4D4F7"/>
          </a:solidFill>
          <a:ln w="7620">
            <a:solidFill>
              <a:srgbClr val="DABADD"/>
            </a:solidFill>
            <a:prstDash val="solid"/>
          </a:ln>
        </p:spPr>
      </p:sp>
      <p:sp>
        <p:nvSpPr>
          <p:cNvPr id="9" name="Text 6"/>
          <p:cNvSpPr/>
          <p:nvPr/>
        </p:nvSpPr>
        <p:spPr>
          <a:xfrm>
            <a:off x="5448300" y="6188750"/>
            <a:ext cx="2654022" cy="331708"/>
          </a:xfrm>
          <a:prstGeom prst="rect">
            <a:avLst/>
          </a:prstGeom>
          <a:noFill/>
          <a:ln/>
        </p:spPr>
        <p:txBody>
          <a:bodyPr wrap="none" lIns="0" tIns="0" rIns="0" bIns="0" rtlCol="0" anchor="t"/>
          <a:lstStyle/>
          <a:p>
            <a:pPr marL="0" indent="0">
              <a:lnSpc>
                <a:spcPts val="2600"/>
              </a:lnSpc>
              <a:buNone/>
            </a:pPr>
            <a:r>
              <a:rPr lang="en-US" sz="2050" kern="0" spc="-42" dirty="0">
                <a:solidFill>
                  <a:srgbClr val="272525"/>
                </a:solidFill>
                <a:latin typeface="Source Serif Pro Semi Bold" pitchFamily="34" charset="0"/>
                <a:ea typeface="Source Serif Pro Semi Bold" pitchFamily="34" charset="-122"/>
                <a:cs typeface="Source Serif Pro Semi Bold" pitchFamily="34" charset="-120"/>
              </a:rPr>
              <a:t>Decentralized System</a:t>
            </a:r>
            <a:endParaRPr lang="en-US" sz="2050" dirty="0"/>
          </a:p>
        </p:txBody>
      </p:sp>
      <p:sp>
        <p:nvSpPr>
          <p:cNvPr id="10" name="Text 7"/>
          <p:cNvSpPr/>
          <p:nvPr/>
        </p:nvSpPr>
        <p:spPr>
          <a:xfrm>
            <a:off x="5448300" y="6655713"/>
            <a:ext cx="3733919" cy="721995"/>
          </a:xfrm>
          <a:prstGeom prst="rect">
            <a:avLst/>
          </a:prstGeom>
          <a:noFill/>
          <a:ln/>
        </p:spPr>
        <p:txBody>
          <a:bodyPr wrap="squar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No single point of failure, reducing vulnerability.</a:t>
            </a:r>
            <a:endParaRPr lang="en-US" sz="1750" dirty="0"/>
          </a:p>
        </p:txBody>
      </p:sp>
      <p:sp>
        <p:nvSpPr>
          <p:cNvPr id="11" name="Shape 8"/>
          <p:cNvSpPr/>
          <p:nvPr/>
        </p:nvSpPr>
        <p:spPr>
          <a:xfrm>
            <a:off x="9640848" y="5955625"/>
            <a:ext cx="4200168" cy="1655207"/>
          </a:xfrm>
          <a:prstGeom prst="roundRect">
            <a:avLst>
              <a:gd name="adj" fmla="val 5724"/>
            </a:avLst>
          </a:prstGeom>
          <a:solidFill>
            <a:srgbClr val="F4D4F7"/>
          </a:solidFill>
          <a:ln w="7620">
            <a:solidFill>
              <a:srgbClr val="DABADD"/>
            </a:solidFill>
            <a:prstDash val="solid"/>
          </a:ln>
        </p:spPr>
      </p:sp>
      <p:sp>
        <p:nvSpPr>
          <p:cNvPr id="12" name="Text 9"/>
          <p:cNvSpPr/>
          <p:nvPr/>
        </p:nvSpPr>
        <p:spPr>
          <a:xfrm>
            <a:off x="9873972" y="6188750"/>
            <a:ext cx="2654022" cy="331708"/>
          </a:xfrm>
          <a:prstGeom prst="rect">
            <a:avLst/>
          </a:prstGeom>
          <a:noFill/>
          <a:ln/>
        </p:spPr>
        <p:txBody>
          <a:bodyPr wrap="none" lIns="0" tIns="0" rIns="0" bIns="0" rtlCol="0" anchor="t"/>
          <a:lstStyle/>
          <a:p>
            <a:pPr marL="0" indent="0">
              <a:lnSpc>
                <a:spcPts val="2600"/>
              </a:lnSpc>
              <a:buNone/>
            </a:pPr>
            <a:r>
              <a:rPr lang="en-US" sz="2050" kern="0" spc="-42" dirty="0">
                <a:solidFill>
                  <a:srgbClr val="272525"/>
                </a:solidFill>
                <a:latin typeface="Source Serif Pro Semi Bold" pitchFamily="34" charset="0"/>
                <a:ea typeface="Source Serif Pro Semi Bold" pitchFamily="34" charset="-122"/>
                <a:cs typeface="Source Serif Pro Semi Bold" pitchFamily="34" charset="-120"/>
              </a:rPr>
              <a:t>Smart Contracts</a:t>
            </a:r>
            <a:endParaRPr lang="en-US" sz="2050" dirty="0"/>
          </a:p>
        </p:txBody>
      </p:sp>
      <p:sp>
        <p:nvSpPr>
          <p:cNvPr id="13" name="Text 10"/>
          <p:cNvSpPr/>
          <p:nvPr/>
        </p:nvSpPr>
        <p:spPr>
          <a:xfrm>
            <a:off x="9873972" y="6655713"/>
            <a:ext cx="3733919" cy="721995"/>
          </a:xfrm>
          <a:prstGeom prst="rect">
            <a:avLst/>
          </a:prstGeom>
          <a:noFill/>
          <a:ln/>
        </p:spPr>
        <p:txBody>
          <a:bodyPr wrap="square" lIns="0" tIns="0" rIns="0" bIns="0" rtlCol="0" anchor="t"/>
          <a:lstStyle/>
          <a:p>
            <a:pPr marL="0" indent="0">
              <a:lnSpc>
                <a:spcPts val="2800"/>
              </a:lnSpc>
              <a:buNone/>
            </a:pPr>
            <a:r>
              <a:rPr lang="en-US" sz="1750" kern="0" spc="-36" dirty="0">
                <a:solidFill>
                  <a:srgbClr val="272525"/>
                </a:solidFill>
                <a:latin typeface="Source Sans Pro" pitchFamily="34" charset="0"/>
                <a:ea typeface="Source Sans Pro" pitchFamily="34" charset="-122"/>
                <a:cs typeface="Source Sans Pro" pitchFamily="34" charset="-120"/>
              </a:rPr>
              <a:t>Automated enforcement of voting rules, ensuring fairness.</a:t>
            </a:r>
            <a:endParaRPr lang="en-US" sz="1750" dirty="0"/>
          </a:p>
        </p:txBody>
      </p:sp>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F93BE6D1-04A4-FCAE-B07E-A6AD114085FD}"/>
                  </a:ext>
                </a:extLst>
              </p14:cNvPr>
              <p14:cNvContentPartPr/>
              <p14:nvPr/>
            </p14:nvContentPartPr>
            <p14:xfrm>
              <a:off x="13085798" y="7939563"/>
              <a:ext cx="1288440" cy="56880"/>
            </p14:xfrm>
          </p:contentPart>
        </mc:Choice>
        <mc:Fallback>
          <p:pic>
            <p:nvPicPr>
              <p:cNvPr id="14" name="Ink 13">
                <a:extLst>
                  <a:ext uri="{FF2B5EF4-FFF2-40B4-BE49-F238E27FC236}">
                    <a16:creationId xmlns:a16="http://schemas.microsoft.com/office/drawing/2014/main" id="{F93BE6D1-04A4-FCAE-B07E-A6AD114085FD}"/>
                  </a:ext>
                </a:extLst>
              </p:cNvPr>
              <p:cNvPicPr/>
              <p:nvPr/>
            </p:nvPicPr>
            <p:blipFill>
              <a:blip r:embed="rId5"/>
              <a:stretch>
                <a:fillRect/>
              </a:stretch>
            </p:blipFill>
            <p:spPr>
              <a:xfrm>
                <a:off x="13022798" y="7876923"/>
                <a:ext cx="1414080" cy="18252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2089666"/>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Enhancing Transparency and Auditability</a:t>
            </a:r>
            <a:endParaRPr lang="en-US" sz="1850" dirty="0"/>
          </a:p>
        </p:txBody>
      </p:sp>
      <p:sp>
        <p:nvSpPr>
          <p:cNvPr id="3" name="Text 1"/>
          <p:cNvSpPr/>
          <p:nvPr/>
        </p:nvSpPr>
        <p:spPr>
          <a:xfrm>
            <a:off x="837724" y="2741890"/>
            <a:ext cx="12954952"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One of the key benefits of a blockchain-based voting system is its enhanced transparency and auditability. Every transaction, including each vote, is recorded on the public ledger, allowing for independent verification of the election results. Cryptographic techniques ensure voter anonymity while maintaining a clear and auditable trail of votes. Election administrators and independent auditors can easily verify the integrity of the election without compromising voter privacy.</a:t>
            </a:r>
            <a:endParaRPr lang="en-US" sz="1850" dirty="0"/>
          </a:p>
        </p:txBody>
      </p:sp>
      <p:sp>
        <p:nvSpPr>
          <p:cNvPr id="4" name="Text 2"/>
          <p:cNvSpPr/>
          <p:nvPr/>
        </p:nvSpPr>
        <p:spPr>
          <a:xfrm>
            <a:off x="837724" y="478250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Public Ledger</a:t>
            </a:r>
            <a:endParaRPr lang="en-US" sz="2200" dirty="0"/>
          </a:p>
        </p:txBody>
      </p:sp>
      <p:sp>
        <p:nvSpPr>
          <p:cNvPr id="5" name="Text 3"/>
          <p:cNvSpPr/>
          <p:nvPr/>
        </p:nvSpPr>
        <p:spPr>
          <a:xfrm>
            <a:off x="837724" y="5373767"/>
            <a:ext cx="3928586"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All transactions are recorded on the blockchain.</a:t>
            </a:r>
            <a:endParaRPr lang="en-US" sz="1850" dirty="0"/>
          </a:p>
        </p:txBody>
      </p:sp>
      <p:sp>
        <p:nvSpPr>
          <p:cNvPr id="6" name="Text 4"/>
          <p:cNvSpPr/>
          <p:nvPr/>
        </p:nvSpPr>
        <p:spPr>
          <a:xfrm>
            <a:off x="5357813" y="478250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Voter Anonymity</a:t>
            </a:r>
            <a:endParaRPr lang="en-US" sz="2200" dirty="0"/>
          </a:p>
        </p:txBody>
      </p:sp>
      <p:sp>
        <p:nvSpPr>
          <p:cNvPr id="7" name="Text 5"/>
          <p:cNvSpPr/>
          <p:nvPr/>
        </p:nvSpPr>
        <p:spPr>
          <a:xfrm>
            <a:off x="5357813" y="5373767"/>
            <a:ext cx="3928586"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Cryptographic techniques protect voter privacy.</a:t>
            </a:r>
            <a:endParaRPr lang="en-US" sz="1850" dirty="0"/>
          </a:p>
        </p:txBody>
      </p:sp>
      <p:sp>
        <p:nvSpPr>
          <p:cNvPr id="8" name="Text 6"/>
          <p:cNvSpPr/>
          <p:nvPr/>
        </p:nvSpPr>
        <p:spPr>
          <a:xfrm>
            <a:off x="9877901" y="4782503"/>
            <a:ext cx="3082290"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Independent Verification</a:t>
            </a:r>
            <a:endParaRPr lang="en-US" sz="2200" dirty="0"/>
          </a:p>
        </p:txBody>
      </p:sp>
      <p:sp>
        <p:nvSpPr>
          <p:cNvPr id="9" name="Text 7"/>
          <p:cNvSpPr/>
          <p:nvPr/>
        </p:nvSpPr>
        <p:spPr>
          <a:xfrm>
            <a:off x="9877901" y="5373767"/>
            <a:ext cx="3928586"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Easy verification of election integrity.</a:t>
            </a:r>
            <a:endParaRPr lang="en-US" sz="1850" dirty="0"/>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29BCC115-0EC6-9C1C-44A5-8EE7D8CFEDCA}"/>
                  </a:ext>
                </a:extLst>
              </p14:cNvPr>
              <p14:cNvContentPartPr/>
              <p14:nvPr/>
            </p14:nvContentPartPr>
            <p14:xfrm>
              <a:off x="13063478" y="7776123"/>
              <a:ext cx="1333080" cy="219600"/>
            </p14:xfrm>
          </p:contentPart>
        </mc:Choice>
        <mc:Fallback>
          <p:pic>
            <p:nvPicPr>
              <p:cNvPr id="10" name="Ink 9">
                <a:extLst>
                  <a:ext uri="{FF2B5EF4-FFF2-40B4-BE49-F238E27FC236}">
                    <a16:creationId xmlns:a16="http://schemas.microsoft.com/office/drawing/2014/main" id="{29BCC115-0EC6-9C1C-44A5-8EE7D8CFEDCA}"/>
                  </a:ext>
                </a:extLst>
              </p:cNvPr>
              <p:cNvPicPr/>
              <p:nvPr/>
            </p:nvPicPr>
            <p:blipFill>
              <a:blip r:embed="rId4"/>
              <a:stretch>
                <a:fillRect/>
              </a:stretch>
            </p:blipFill>
            <p:spPr>
              <a:xfrm>
                <a:off x="13000838" y="7713123"/>
                <a:ext cx="1458720" cy="34524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458"/>
          </a:xfrm>
          <a:prstGeom prst="rect">
            <a:avLst/>
          </a:prstGeom>
        </p:spPr>
      </p:pic>
      <p:sp>
        <p:nvSpPr>
          <p:cNvPr id="3" name="Text 0"/>
          <p:cNvSpPr/>
          <p:nvPr/>
        </p:nvSpPr>
        <p:spPr>
          <a:xfrm>
            <a:off x="730448" y="761643"/>
            <a:ext cx="7683103" cy="333851"/>
          </a:xfrm>
          <a:prstGeom prst="rect">
            <a:avLst/>
          </a:prstGeom>
          <a:noFill/>
          <a:ln/>
        </p:spPr>
        <p:txBody>
          <a:bodyPr wrap="non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 Streamlining the Voting Process for Increased Participation</a:t>
            </a:r>
            <a:endParaRPr lang="en-US" sz="1600" dirty="0"/>
          </a:p>
        </p:txBody>
      </p:sp>
      <p:sp>
        <p:nvSpPr>
          <p:cNvPr id="4" name="Text 1"/>
          <p:cNvSpPr/>
          <p:nvPr/>
        </p:nvSpPr>
        <p:spPr>
          <a:xfrm>
            <a:off x="730448" y="1330285"/>
            <a:ext cx="7683103" cy="2336959"/>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 A secure online voting system powered by blockchain can significantly streamline the voting process, making it more accessible and convenient for voters. Online voting eliminates the need for physical polling stations, reducing long lines and wait times. Mobile voting apps enable voters to cast their ballots from anywhere, at any time, increasing voter turnout, especially among traditionally underrepresented groups. User-friendly interfaces and intuitive designs ensure that the system is easy to use for voters of all ages and technological backgrounds.</a:t>
            </a:r>
            <a:endParaRPr lang="en-US" sz="1600" dirty="0"/>
          </a:p>
        </p:txBody>
      </p:sp>
      <p:pic>
        <p:nvPicPr>
          <p:cNvPr id="5" name="Image 1" descr="preencoded.png"/>
          <p:cNvPicPr>
            <a:picLocks noChangeAspect="1"/>
          </p:cNvPicPr>
          <p:nvPr/>
        </p:nvPicPr>
        <p:blipFill>
          <a:blip r:embed="rId4"/>
          <a:stretch>
            <a:fillRect/>
          </a:stretch>
        </p:blipFill>
        <p:spPr>
          <a:xfrm>
            <a:off x="730448" y="3902035"/>
            <a:ext cx="1043464" cy="1252180"/>
          </a:xfrm>
          <a:prstGeom prst="rect">
            <a:avLst/>
          </a:prstGeom>
        </p:spPr>
      </p:pic>
      <p:sp>
        <p:nvSpPr>
          <p:cNvPr id="6" name="Text 2"/>
          <p:cNvSpPr/>
          <p:nvPr/>
        </p:nvSpPr>
        <p:spPr>
          <a:xfrm>
            <a:off x="2086928" y="4110633"/>
            <a:ext cx="2455307" cy="306824"/>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Online Access</a:t>
            </a:r>
            <a:endParaRPr lang="en-US" sz="1900" dirty="0"/>
          </a:p>
        </p:txBody>
      </p:sp>
      <p:sp>
        <p:nvSpPr>
          <p:cNvPr id="7" name="Text 3"/>
          <p:cNvSpPr/>
          <p:nvPr/>
        </p:nvSpPr>
        <p:spPr>
          <a:xfrm>
            <a:off x="2086928" y="4542592"/>
            <a:ext cx="6326624" cy="333851"/>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Vote from anywhere with internet access.</a:t>
            </a:r>
            <a:endParaRPr lang="en-US" sz="1600" dirty="0"/>
          </a:p>
        </p:txBody>
      </p:sp>
      <p:pic>
        <p:nvPicPr>
          <p:cNvPr id="8" name="Image 2" descr="preencoded.png"/>
          <p:cNvPicPr>
            <a:picLocks noChangeAspect="1"/>
          </p:cNvPicPr>
          <p:nvPr/>
        </p:nvPicPr>
        <p:blipFill>
          <a:blip r:embed="rId5"/>
          <a:stretch>
            <a:fillRect/>
          </a:stretch>
        </p:blipFill>
        <p:spPr>
          <a:xfrm>
            <a:off x="730448" y="5154216"/>
            <a:ext cx="1043464" cy="1252180"/>
          </a:xfrm>
          <a:prstGeom prst="rect">
            <a:avLst/>
          </a:prstGeom>
        </p:spPr>
      </p:pic>
      <p:sp>
        <p:nvSpPr>
          <p:cNvPr id="9" name="Text 4"/>
          <p:cNvSpPr/>
          <p:nvPr/>
        </p:nvSpPr>
        <p:spPr>
          <a:xfrm>
            <a:off x="2086928" y="5362813"/>
            <a:ext cx="2455307" cy="306824"/>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Mobile Voting</a:t>
            </a:r>
            <a:endParaRPr lang="en-US" sz="1900" dirty="0"/>
          </a:p>
        </p:txBody>
      </p:sp>
      <p:sp>
        <p:nvSpPr>
          <p:cNvPr id="10" name="Text 5"/>
          <p:cNvSpPr/>
          <p:nvPr/>
        </p:nvSpPr>
        <p:spPr>
          <a:xfrm>
            <a:off x="2086928" y="5794772"/>
            <a:ext cx="6326624" cy="333851"/>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Cast ballots via secure mobile apps.</a:t>
            </a:r>
            <a:endParaRPr lang="en-US" sz="1600" dirty="0"/>
          </a:p>
        </p:txBody>
      </p:sp>
      <p:pic>
        <p:nvPicPr>
          <p:cNvPr id="11" name="Image 3" descr="preencoded.png"/>
          <p:cNvPicPr>
            <a:picLocks noChangeAspect="1"/>
          </p:cNvPicPr>
          <p:nvPr/>
        </p:nvPicPr>
        <p:blipFill>
          <a:blip r:embed="rId6"/>
          <a:stretch>
            <a:fillRect/>
          </a:stretch>
        </p:blipFill>
        <p:spPr>
          <a:xfrm>
            <a:off x="730448" y="6406396"/>
            <a:ext cx="1043464" cy="1252180"/>
          </a:xfrm>
          <a:prstGeom prst="rect">
            <a:avLst/>
          </a:prstGeom>
        </p:spPr>
      </p:pic>
      <p:sp>
        <p:nvSpPr>
          <p:cNvPr id="12" name="Text 6"/>
          <p:cNvSpPr/>
          <p:nvPr/>
        </p:nvSpPr>
        <p:spPr>
          <a:xfrm>
            <a:off x="2086928" y="6614993"/>
            <a:ext cx="2455307" cy="306824"/>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Increased Turnout</a:t>
            </a:r>
            <a:endParaRPr lang="en-US" sz="1900" dirty="0"/>
          </a:p>
        </p:txBody>
      </p:sp>
      <p:sp>
        <p:nvSpPr>
          <p:cNvPr id="13" name="Text 7"/>
          <p:cNvSpPr/>
          <p:nvPr/>
        </p:nvSpPr>
        <p:spPr>
          <a:xfrm>
            <a:off x="2086928" y="7046952"/>
            <a:ext cx="6326624" cy="333851"/>
          </a:xfrm>
          <a:prstGeom prst="rect">
            <a:avLst/>
          </a:prstGeom>
          <a:noFill/>
          <a:ln/>
        </p:spPr>
        <p:txBody>
          <a:bodyPr wrap="non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Higher participation rates, especially among underrepresented groups.</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791"/>
          </a:xfrm>
          <a:prstGeom prst="rect">
            <a:avLst/>
          </a:prstGeom>
        </p:spPr>
      </p:pic>
      <p:sp>
        <p:nvSpPr>
          <p:cNvPr id="3" name="Text 0"/>
          <p:cNvSpPr/>
          <p:nvPr/>
        </p:nvSpPr>
        <p:spPr>
          <a:xfrm>
            <a:off x="6227921" y="773192"/>
            <a:ext cx="7660958" cy="338852"/>
          </a:xfrm>
          <a:prstGeom prst="rect">
            <a:avLst/>
          </a:prstGeom>
          <a:noFill/>
          <a:ln/>
        </p:spPr>
        <p:txBody>
          <a:bodyPr wrap="non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 Addressing Potential Challenges and Mitigation Strategies</a:t>
            </a:r>
            <a:endParaRPr lang="en-US" sz="1650" dirty="0"/>
          </a:p>
        </p:txBody>
      </p:sp>
      <p:sp>
        <p:nvSpPr>
          <p:cNvPr id="4" name="Text 1"/>
          <p:cNvSpPr/>
          <p:nvPr/>
        </p:nvSpPr>
        <p:spPr>
          <a:xfrm>
            <a:off x="6227921" y="1350288"/>
            <a:ext cx="7660958" cy="2033111"/>
          </a:xfrm>
          <a:prstGeom prst="rect">
            <a:avLst/>
          </a:prstGeom>
          <a:noFill/>
          <a:ln/>
        </p:spPr>
        <p:txBody>
          <a:bodyPr wrap="square" lIns="0" tIns="0" rIns="0" bIns="0" rtlCol="0" anchor="t"/>
          <a:lstStyle/>
          <a:p>
            <a:pPr marL="0" indent="0">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 While blockchain offers numerous advantages, it's crucial to address potential challenges and implement effective mitigation strategies. Scalability issues can be resolved through layer-two solutions and optimized blockchain architectures. Cybersecurity threats, such as phishing attacks and denial-of-service attacks, can be mitigated through robust security protocols and multi-factor authentication. Regulatory frameworks and legal considerations must be addressed to ensure compliance and voter confidence.</a:t>
            </a:r>
            <a:endParaRPr lang="en-US" sz="1650" dirty="0"/>
          </a:p>
        </p:txBody>
      </p:sp>
      <p:sp>
        <p:nvSpPr>
          <p:cNvPr id="5" name="Shape 2"/>
          <p:cNvSpPr/>
          <p:nvPr/>
        </p:nvSpPr>
        <p:spPr>
          <a:xfrm>
            <a:off x="6534269" y="3621643"/>
            <a:ext cx="22860" cy="4026575"/>
          </a:xfrm>
          <a:prstGeom prst="roundRect">
            <a:avLst>
              <a:gd name="adj" fmla="val 389258"/>
            </a:avLst>
          </a:prstGeom>
          <a:solidFill>
            <a:srgbClr val="DABADD"/>
          </a:solidFill>
          <a:ln/>
        </p:spPr>
      </p:sp>
      <p:sp>
        <p:nvSpPr>
          <p:cNvPr id="6" name="Shape 3"/>
          <p:cNvSpPr/>
          <p:nvPr/>
        </p:nvSpPr>
        <p:spPr>
          <a:xfrm>
            <a:off x="6761143" y="4086701"/>
            <a:ext cx="741521" cy="22860"/>
          </a:xfrm>
          <a:prstGeom prst="roundRect">
            <a:avLst>
              <a:gd name="adj" fmla="val 389258"/>
            </a:avLst>
          </a:prstGeom>
          <a:solidFill>
            <a:srgbClr val="DABADD"/>
          </a:solidFill>
          <a:ln/>
        </p:spPr>
      </p:sp>
      <p:sp>
        <p:nvSpPr>
          <p:cNvPr id="7" name="Shape 4"/>
          <p:cNvSpPr/>
          <p:nvPr/>
        </p:nvSpPr>
        <p:spPr>
          <a:xfrm>
            <a:off x="6307395" y="3859887"/>
            <a:ext cx="476607" cy="476607"/>
          </a:xfrm>
          <a:prstGeom prst="roundRect">
            <a:avLst>
              <a:gd name="adj" fmla="val 18670"/>
            </a:avLst>
          </a:prstGeom>
          <a:solidFill>
            <a:srgbClr val="F4D4F7"/>
          </a:solidFill>
          <a:ln w="7620">
            <a:solidFill>
              <a:srgbClr val="DABADD"/>
            </a:solidFill>
            <a:prstDash val="solid"/>
          </a:ln>
        </p:spPr>
      </p:sp>
      <p:sp>
        <p:nvSpPr>
          <p:cNvPr id="8" name="Text 5"/>
          <p:cNvSpPr/>
          <p:nvPr/>
        </p:nvSpPr>
        <p:spPr>
          <a:xfrm>
            <a:off x="6470868" y="3948589"/>
            <a:ext cx="149543" cy="299085"/>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350" dirty="0"/>
          </a:p>
        </p:txBody>
      </p:sp>
      <p:sp>
        <p:nvSpPr>
          <p:cNvPr id="9" name="Text 6"/>
          <p:cNvSpPr/>
          <p:nvPr/>
        </p:nvSpPr>
        <p:spPr>
          <a:xfrm>
            <a:off x="7710964" y="3833455"/>
            <a:ext cx="2492454" cy="311468"/>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latin typeface="Source Serif Pro Semi Bold" pitchFamily="34" charset="0"/>
                <a:ea typeface="Source Serif Pro Semi Bold" pitchFamily="34" charset="-122"/>
                <a:cs typeface="Source Serif Pro Semi Bold" pitchFamily="34" charset="-120"/>
              </a:rPr>
              <a:t>Scalability</a:t>
            </a:r>
            <a:endParaRPr lang="en-US" sz="1950" dirty="0"/>
          </a:p>
        </p:txBody>
      </p:sp>
      <p:sp>
        <p:nvSpPr>
          <p:cNvPr id="10" name="Text 7"/>
          <p:cNvSpPr/>
          <p:nvPr/>
        </p:nvSpPr>
        <p:spPr>
          <a:xfrm>
            <a:off x="7710964" y="4271963"/>
            <a:ext cx="6177915" cy="338852"/>
          </a:xfrm>
          <a:prstGeom prst="rect">
            <a:avLst/>
          </a:prstGeom>
          <a:noFill/>
          <a:ln/>
        </p:spPr>
        <p:txBody>
          <a:bodyPr wrap="none" lIns="0" tIns="0" rIns="0" bIns="0" rtlCol="0" anchor="t"/>
          <a:lstStyle/>
          <a:p>
            <a:pPr marL="0" indent="0" algn="l">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Optimize blockchain architecture.</a:t>
            </a:r>
            <a:endParaRPr lang="en-US" sz="1650" dirty="0"/>
          </a:p>
        </p:txBody>
      </p:sp>
      <p:sp>
        <p:nvSpPr>
          <p:cNvPr id="11" name="Shape 8"/>
          <p:cNvSpPr/>
          <p:nvPr/>
        </p:nvSpPr>
        <p:spPr>
          <a:xfrm>
            <a:off x="6761143" y="5499497"/>
            <a:ext cx="741521" cy="22860"/>
          </a:xfrm>
          <a:prstGeom prst="roundRect">
            <a:avLst>
              <a:gd name="adj" fmla="val 389258"/>
            </a:avLst>
          </a:prstGeom>
          <a:solidFill>
            <a:srgbClr val="DABADD"/>
          </a:solidFill>
          <a:ln/>
        </p:spPr>
      </p:sp>
      <p:sp>
        <p:nvSpPr>
          <p:cNvPr id="12" name="Shape 9"/>
          <p:cNvSpPr/>
          <p:nvPr/>
        </p:nvSpPr>
        <p:spPr>
          <a:xfrm>
            <a:off x="6307395" y="5272683"/>
            <a:ext cx="476607" cy="476607"/>
          </a:xfrm>
          <a:prstGeom prst="roundRect">
            <a:avLst>
              <a:gd name="adj" fmla="val 18670"/>
            </a:avLst>
          </a:prstGeom>
          <a:solidFill>
            <a:srgbClr val="F4D4F7"/>
          </a:solidFill>
          <a:ln w="7620">
            <a:solidFill>
              <a:srgbClr val="DABADD"/>
            </a:solidFill>
            <a:prstDash val="solid"/>
          </a:ln>
        </p:spPr>
      </p:sp>
      <p:sp>
        <p:nvSpPr>
          <p:cNvPr id="13" name="Text 10"/>
          <p:cNvSpPr/>
          <p:nvPr/>
        </p:nvSpPr>
        <p:spPr>
          <a:xfrm>
            <a:off x="6470868" y="5361384"/>
            <a:ext cx="149543" cy="299085"/>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350" dirty="0"/>
          </a:p>
        </p:txBody>
      </p:sp>
      <p:sp>
        <p:nvSpPr>
          <p:cNvPr id="14" name="Text 11"/>
          <p:cNvSpPr/>
          <p:nvPr/>
        </p:nvSpPr>
        <p:spPr>
          <a:xfrm>
            <a:off x="7710964" y="5246251"/>
            <a:ext cx="2492454" cy="311468"/>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latin typeface="Source Serif Pro Semi Bold" pitchFamily="34" charset="0"/>
                <a:ea typeface="Source Serif Pro Semi Bold" pitchFamily="34" charset="-122"/>
                <a:cs typeface="Source Serif Pro Semi Bold" pitchFamily="34" charset="-120"/>
              </a:rPr>
              <a:t>Cybersecurity</a:t>
            </a:r>
            <a:endParaRPr lang="en-US" sz="1950" dirty="0"/>
          </a:p>
        </p:txBody>
      </p:sp>
      <p:sp>
        <p:nvSpPr>
          <p:cNvPr id="15" name="Text 12"/>
          <p:cNvSpPr/>
          <p:nvPr/>
        </p:nvSpPr>
        <p:spPr>
          <a:xfrm>
            <a:off x="7710964" y="5684758"/>
            <a:ext cx="6177915" cy="338852"/>
          </a:xfrm>
          <a:prstGeom prst="rect">
            <a:avLst/>
          </a:prstGeom>
          <a:noFill/>
          <a:ln/>
        </p:spPr>
        <p:txBody>
          <a:bodyPr wrap="none" lIns="0" tIns="0" rIns="0" bIns="0" rtlCol="0" anchor="t"/>
          <a:lstStyle/>
          <a:p>
            <a:pPr marL="0" indent="0" algn="l">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Implement multi-factor authentication.</a:t>
            </a:r>
            <a:endParaRPr lang="en-US" sz="1650" dirty="0"/>
          </a:p>
        </p:txBody>
      </p:sp>
      <p:sp>
        <p:nvSpPr>
          <p:cNvPr id="16" name="Shape 13"/>
          <p:cNvSpPr/>
          <p:nvPr/>
        </p:nvSpPr>
        <p:spPr>
          <a:xfrm>
            <a:off x="6761143" y="6912293"/>
            <a:ext cx="741521" cy="22860"/>
          </a:xfrm>
          <a:prstGeom prst="roundRect">
            <a:avLst>
              <a:gd name="adj" fmla="val 389258"/>
            </a:avLst>
          </a:prstGeom>
          <a:solidFill>
            <a:srgbClr val="DABADD"/>
          </a:solidFill>
          <a:ln/>
        </p:spPr>
      </p:sp>
      <p:sp>
        <p:nvSpPr>
          <p:cNvPr id="17" name="Shape 14"/>
          <p:cNvSpPr/>
          <p:nvPr/>
        </p:nvSpPr>
        <p:spPr>
          <a:xfrm>
            <a:off x="6307395" y="6685478"/>
            <a:ext cx="476607" cy="476607"/>
          </a:xfrm>
          <a:prstGeom prst="roundRect">
            <a:avLst>
              <a:gd name="adj" fmla="val 18670"/>
            </a:avLst>
          </a:prstGeom>
          <a:solidFill>
            <a:srgbClr val="F4D4F7"/>
          </a:solidFill>
          <a:ln w="7620">
            <a:solidFill>
              <a:srgbClr val="DABADD"/>
            </a:solidFill>
            <a:prstDash val="solid"/>
          </a:ln>
        </p:spPr>
      </p:sp>
      <p:sp>
        <p:nvSpPr>
          <p:cNvPr id="18" name="Text 15"/>
          <p:cNvSpPr/>
          <p:nvPr/>
        </p:nvSpPr>
        <p:spPr>
          <a:xfrm>
            <a:off x="6470868" y="6774180"/>
            <a:ext cx="149543" cy="299085"/>
          </a:xfrm>
          <a:prstGeom prst="rect">
            <a:avLst/>
          </a:prstGeom>
          <a:noFill/>
          <a:ln/>
        </p:spPr>
        <p:txBody>
          <a:bodyPr wrap="none" lIns="0" tIns="0" rIns="0" bIns="0" rtlCol="0" anchor="t"/>
          <a:lstStyle/>
          <a:p>
            <a:pPr marL="0" indent="0" algn="ctr">
              <a:lnSpc>
                <a:spcPts val="2350"/>
              </a:lnSpc>
              <a:buNone/>
            </a:pPr>
            <a:r>
              <a:rPr lang="en-US" sz="2350" kern="0" spc="-47"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350" dirty="0"/>
          </a:p>
        </p:txBody>
      </p:sp>
      <p:sp>
        <p:nvSpPr>
          <p:cNvPr id="19" name="Text 16"/>
          <p:cNvSpPr/>
          <p:nvPr/>
        </p:nvSpPr>
        <p:spPr>
          <a:xfrm>
            <a:off x="7710964" y="6659047"/>
            <a:ext cx="2545080" cy="311468"/>
          </a:xfrm>
          <a:prstGeom prst="rect">
            <a:avLst/>
          </a:prstGeom>
          <a:noFill/>
          <a:ln/>
        </p:spPr>
        <p:txBody>
          <a:bodyPr wrap="none" lIns="0" tIns="0" rIns="0" bIns="0" rtlCol="0" anchor="t"/>
          <a:lstStyle/>
          <a:p>
            <a:pPr marL="0" indent="0" algn="l">
              <a:lnSpc>
                <a:spcPts val="2450"/>
              </a:lnSpc>
              <a:buNone/>
            </a:pPr>
            <a:r>
              <a:rPr lang="en-US" sz="1950" kern="0" spc="-39" dirty="0">
                <a:solidFill>
                  <a:srgbClr val="272525"/>
                </a:solidFill>
                <a:latin typeface="Source Serif Pro Semi Bold" pitchFamily="34" charset="0"/>
                <a:ea typeface="Source Serif Pro Semi Bold" pitchFamily="34" charset="-122"/>
                <a:cs typeface="Source Serif Pro Semi Bold" pitchFamily="34" charset="-120"/>
              </a:rPr>
              <a:t>Regulatory Compliance</a:t>
            </a:r>
            <a:endParaRPr lang="en-US" sz="1950" dirty="0"/>
          </a:p>
        </p:txBody>
      </p:sp>
      <p:sp>
        <p:nvSpPr>
          <p:cNvPr id="20" name="Text 17"/>
          <p:cNvSpPr/>
          <p:nvPr/>
        </p:nvSpPr>
        <p:spPr>
          <a:xfrm>
            <a:off x="7710964" y="7097554"/>
            <a:ext cx="6177915" cy="338852"/>
          </a:xfrm>
          <a:prstGeom prst="rect">
            <a:avLst/>
          </a:prstGeom>
          <a:noFill/>
          <a:ln/>
        </p:spPr>
        <p:txBody>
          <a:bodyPr wrap="none" lIns="0" tIns="0" rIns="0" bIns="0" rtlCol="0" anchor="t"/>
          <a:lstStyle/>
          <a:p>
            <a:pPr marL="0" indent="0" algn="l">
              <a:lnSpc>
                <a:spcPts val="2650"/>
              </a:lnSpc>
              <a:buNone/>
            </a:pPr>
            <a:r>
              <a:rPr lang="en-US" sz="1650" kern="0" spc="-33" dirty="0">
                <a:solidFill>
                  <a:srgbClr val="272525"/>
                </a:solidFill>
                <a:latin typeface="Source Sans Pro" pitchFamily="34" charset="0"/>
                <a:ea typeface="Source Sans Pro" pitchFamily="34" charset="-122"/>
                <a:cs typeface="Source Sans Pro" pitchFamily="34" charset="-120"/>
              </a:rPr>
              <a:t>Ensure compliance with legal frameworks.</a:t>
            </a:r>
            <a:endParaRPr lang="en-US" sz="1650" dirty="0"/>
          </a:p>
        </p:txBody>
      </p:sp>
      <mc:AlternateContent xmlns:mc="http://schemas.openxmlformats.org/markup-compatibility/2006">
        <mc:Choice xmlns:p14="http://schemas.microsoft.com/office/powerpoint/2010/main" Requires="p14">
          <p:contentPart p14:bwMode="auto" r:id="rId4">
            <p14:nvContentPartPr>
              <p14:cNvPr id="21" name="Ink 20">
                <a:extLst>
                  <a:ext uri="{FF2B5EF4-FFF2-40B4-BE49-F238E27FC236}">
                    <a16:creationId xmlns:a16="http://schemas.microsoft.com/office/drawing/2014/main" id="{5BAFC359-8CF8-C27D-3D22-C3F17C0EA00E}"/>
                  </a:ext>
                </a:extLst>
              </p14:cNvPr>
              <p14:cNvContentPartPr/>
              <p14:nvPr/>
            </p14:nvContentPartPr>
            <p14:xfrm>
              <a:off x="13050878" y="7965483"/>
              <a:ext cx="1334520" cy="19440"/>
            </p14:xfrm>
          </p:contentPart>
        </mc:Choice>
        <mc:Fallback>
          <p:pic>
            <p:nvPicPr>
              <p:cNvPr id="21" name="Ink 20">
                <a:extLst>
                  <a:ext uri="{FF2B5EF4-FFF2-40B4-BE49-F238E27FC236}">
                    <a16:creationId xmlns:a16="http://schemas.microsoft.com/office/drawing/2014/main" id="{5BAFC359-8CF8-C27D-3D22-C3F17C0EA00E}"/>
                  </a:ext>
                </a:extLst>
              </p:cNvPr>
              <p:cNvPicPr/>
              <p:nvPr/>
            </p:nvPicPr>
            <p:blipFill>
              <a:blip r:embed="rId5"/>
              <a:stretch>
                <a:fillRect/>
              </a:stretch>
            </p:blipFill>
            <p:spPr>
              <a:xfrm>
                <a:off x="12987878" y="7902483"/>
                <a:ext cx="1460160" cy="1450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06435"/>
            <a:ext cx="746855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Pilot Programs and Real-World Implementations</a:t>
            </a:r>
            <a:endParaRPr lang="en-US" sz="1850" dirty="0"/>
          </a:p>
        </p:txBody>
      </p:sp>
      <p:sp>
        <p:nvSpPr>
          <p:cNvPr id="4" name="Text 1"/>
          <p:cNvSpPr/>
          <p:nvPr/>
        </p:nvSpPr>
        <p:spPr>
          <a:xfrm>
            <a:off x="837724" y="1658660"/>
            <a:ext cx="7468553" cy="3064193"/>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 Several pilot programs and real-world implementations have demonstrated the feasibility and effectiveness of blockchain-based voting systems. Estonia has successfully implemented blockchain technology in its i-voting system, showcasing its potential for secure and transparent elections. Other countries and regions are exploring blockchain solutions for various aspects of the electoral process, including voter registration, identity verification, and ballot auditing. These implementations provide valuable lessons and best practices for future deployments.</a:t>
            </a:r>
            <a:endParaRPr lang="en-US" sz="1850" dirty="0"/>
          </a:p>
        </p:txBody>
      </p:sp>
      <p:pic>
        <p:nvPicPr>
          <p:cNvPr id="5" name="Image 1" descr="preencoded.png"/>
          <p:cNvPicPr>
            <a:picLocks noChangeAspect="1"/>
          </p:cNvPicPr>
          <p:nvPr/>
        </p:nvPicPr>
        <p:blipFill>
          <a:blip r:embed="rId4"/>
          <a:stretch>
            <a:fillRect/>
          </a:stretch>
        </p:blipFill>
        <p:spPr>
          <a:xfrm>
            <a:off x="837724" y="4992053"/>
            <a:ext cx="562451" cy="562451"/>
          </a:xfrm>
          <a:prstGeom prst="rect">
            <a:avLst/>
          </a:prstGeom>
        </p:spPr>
      </p:pic>
      <p:sp>
        <p:nvSpPr>
          <p:cNvPr id="6" name="Text 2"/>
          <p:cNvSpPr/>
          <p:nvPr/>
        </p:nvSpPr>
        <p:spPr>
          <a:xfrm>
            <a:off x="837724" y="5793819"/>
            <a:ext cx="225016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Estonia</a:t>
            </a:r>
            <a:endParaRPr lang="en-US" sz="2200" dirty="0"/>
          </a:p>
        </p:txBody>
      </p:sp>
      <p:sp>
        <p:nvSpPr>
          <p:cNvPr id="7" name="Text 3"/>
          <p:cNvSpPr/>
          <p:nvPr/>
        </p:nvSpPr>
        <p:spPr>
          <a:xfrm>
            <a:off x="837724" y="6289358"/>
            <a:ext cx="2250162"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Successful i-voting system.</a:t>
            </a:r>
            <a:endParaRPr lang="en-US" sz="1850" dirty="0"/>
          </a:p>
        </p:txBody>
      </p:sp>
      <p:pic>
        <p:nvPicPr>
          <p:cNvPr id="8" name="Image 2" descr="preencoded.png"/>
          <p:cNvPicPr>
            <a:picLocks noChangeAspect="1"/>
          </p:cNvPicPr>
          <p:nvPr/>
        </p:nvPicPr>
        <p:blipFill>
          <a:blip r:embed="rId5"/>
          <a:stretch>
            <a:fillRect/>
          </a:stretch>
        </p:blipFill>
        <p:spPr>
          <a:xfrm>
            <a:off x="3446859" y="4992053"/>
            <a:ext cx="562451" cy="562451"/>
          </a:xfrm>
          <a:prstGeom prst="rect">
            <a:avLst/>
          </a:prstGeom>
        </p:spPr>
      </p:pic>
      <p:sp>
        <p:nvSpPr>
          <p:cNvPr id="9" name="Text 4"/>
          <p:cNvSpPr/>
          <p:nvPr/>
        </p:nvSpPr>
        <p:spPr>
          <a:xfrm>
            <a:off x="3446859" y="5793819"/>
            <a:ext cx="225016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Various Regions</a:t>
            </a:r>
            <a:endParaRPr lang="en-US" sz="2200" dirty="0"/>
          </a:p>
        </p:txBody>
      </p:sp>
      <p:sp>
        <p:nvSpPr>
          <p:cNvPr id="10" name="Text 5"/>
          <p:cNvSpPr/>
          <p:nvPr/>
        </p:nvSpPr>
        <p:spPr>
          <a:xfrm>
            <a:off x="3446859" y="6289358"/>
            <a:ext cx="2250162"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Piloting blockchain for voter registration and auditing.</a:t>
            </a:r>
            <a:endParaRPr lang="en-US" sz="1850" dirty="0"/>
          </a:p>
        </p:txBody>
      </p:sp>
      <p:pic>
        <p:nvPicPr>
          <p:cNvPr id="11" name="Image 3" descr="preencoded.png"/>
          <p:cNvPicPr>
            <a:picLocks noChangeAspect="1"/>
          </p:cNvPicPr>
          <p:nvPr/>
        </p:nvPicPr>
        <p:blipFill>
          <a:blip r:embed="rId6"/>
          <a:stretch>
            <a:fillRect/>
          </a:stretch>
        </p:blipFill>
        <p:spPr>
          <a:xfrm>
            <a:off x="6055995" y="4992053"/>
            <a:ext cx="562570" cy="562570"/>
          </a:xfrm>
          <a:prstGeom prst="rect">
            <a:avLst/>
          </a:prstGeom>
        </p:spPr>
      </p:pic>
      <p:sp>
        <p:nvSpPr>
          <p:cNvPr id="12" name="Text 6"/>
          <p:cNvSpPr/>
          <p:nvPr/>
        </p:nvSpPr>
        <p:spPr>
          <a:xfrm>
            <a:off x="6055995" y="5793938"/>
            <a:ext cx="2250281"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Global Interest</a:t>
            </a:r>
            <a:endParaRPr lang="en-US" sz="2200" dirty="0"/>
          </a:p>
        </p:txBody>
      </p:sp>
      <p:sp>
        <p:nvSpPr>
          <p:cNvPr id="13" name="Text 7"/>
          <p:cNvSpPr/>
          <p:nvPr/>
        </p:nvSpPr>
        <p:spPr>
          <a:xfrm>
            <a:off x="6055995" y="6289477"/>
            <a:ext cx="2250281"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Exploring blockchain solutions worldwide.</a:t>
            </a:r>
            <a:endParaRPr lang="en-US" sz="1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7705" y="874038"/>
            <a:ext cx="7768590" cy="314325"/>
          </a:xfrm>
          <a:prstGeom prst="rect">
            <a:avLst/>
          </a:prstGeom>
          <a:noFill/>
          <a:ln/>
        </p:spPr>
        <p:txBody>
          <a:bodyPr wrap="non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 The Future of Elections: A Vision for Secure and Transparent Voting</a:t>
            </a:r>
            <a:endParaRPr lang="en-US" sz="1500" dirty="0"/>
          </a:p>
        </p:txBody>
      </p:sp>
      <p:sp>
        <p:nvSpPr>
          <p:cNvPr id="4" name="Text 1"/>
          <p:cNvSpPr/>
          <p:nvPr/>
        </p:nvSpPr>
        <p:spPr>
          <a:xfrm>
            <a:off x="687705" y="1409343"/>
            <a:ext cx="7768590" cy="1885950"/>
          </a:xfrm>
          <a:prstGeom prst="rect">
            <a:avLst/>
          </a:prstGeom>
          <a:noFill/>
          <a:ln/>
        </p:spPr>
        <p:txBody>
          <a:bodyPr wrap="square" lIns="0" tIns="0" rIns="0" bIns="0" rtlCol="0" anchor="t"/>
          <a:lstStyle/>
          <a:p>
            <a:pPr marL="0" indent="0">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 Blockchain technology holds immense potential to transform the future of elections, creating a more secure, transparent, and accessible voting system. By leveraging blockchain's inherent security features and distributed ledger technology, we can enhance the integrity of the electoral process and increase voter participation. Continued innovation and collaboration among government officials, election administrators, and technology experts are essential to realize this vision. Together, we can build a future where every vote counts and democracy thrives.</a:t>
            </a:r>
            <a:endParaRPr lang="en-US" sz="1500" dirty="0"/>
          </a:p>
        </p:txBody>
      </p:sp>
      <p:sp>
        <p:nvSpPr>
          <p:cNvPr id="5" name="Text 2"/>
          <p:cNvSpPr/>
          <p:nvPr/>
        </p:nvSpPr>
        <p:spPr>
          <a:xfrm>
            <a:off x="687705" y="3614499"/>
            <a:ext cx="3736896" cy="648414"/>
          </a:xfrm>
          <a:prstGeom prst="rect">
            <a:avLst/>
          </a:prstGeom>
          <a:noFill/>
          <a:ln/>
        </p:spPr>
        <p:txBody>
          <a:bodyPr wrap="none" lIns="0" tIns="0" rIns="0" bIns="0" rtlCol="0" anchor="t"/>
          <a:lstStyle/>
          <a:p>
            <a:pPr marL="0" indent="0" algn="ctr">
              <a:lnSpc>
                <a:spcPts val="5100"/>
              </a:lnSpc>
              <a:buNone/>
            </a:pPr>
            <a:r>
              <a:rPr lang="en-US" sz="5100" kern="0" spc="-102" dirty="0">
                <a:solidFill>
                  <a:srgbClr val="272525"/>
                </a:solidFill>
                <a:latin typeface="Source Serif Pro Semi Bold" pitchFamily="34" charset="0"/>
                <a:ea typeface="Source Serif Pro Semi Bold" pitchFamily="34" charset="-122"/>
                <a:cs typeface="Source Serif Pro Semi Bold" pitchFamily="34" charset="-120"/>
              </a:rPr>
              <a:t>100%</a:t>
            </a:r>
            <a:endParaRPr lang="en-US" sz="5100" dirty="0"/>
          </a:p>
        </p:txBody>
      </p:sp>
      <p:sp>
        <p:nvSpPr>
          <p:cNvPr id="6" name="Text 3"/>
          <p:cNvSpPr/>
          <p:nvPr/>
        </p:nvSpPr>
        <p:spPr>
          <a:xfrm>
            <a:off x="1400175" y="4508421"/>
            <a:ext cx="2311837" cy="288965"/>
          </a:xfrm>
          <a:prstGeom prst="rect">
            <a:avLst/>
          </a:prstGeom>
          <a:noFill/>
          <a:ln/>
        </p:spPr>
        <p:txBody>
          <a:bodyPr wrap="none" lIns="0" tIns="0" rIns="0" bIns="0" rtlCol="0" anchor="t"/>
          <a:lstStyle/>
          <a:p>
            <a:pPr marL="0" indent="0" algn="ctr">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Security</a:t>
            </a:r>
            <a:endParaRPr lang="en-US" sz="1800" dirty="0"/>
          </a:p>
        </p:txBody>
      </p:sp>
      <p:sp>
        <p:nvSpPr>
          <p:cNvPr id="7" name="Text 4"/>
          <p:cNvSpPr/>
          <p:nvPr/>
        </p:nvSpPr>
        <p:spPr>
          <a:xfrm>
            <a:off x="687705" y="4915257"/>
            <a:ext cx="3736896" cy="314325"/>
          </a:xfrm>
          <a:prstGeom prst="rect">
            <a:avLst/>
          </a:prstGeom>
          <a:noFill/>
          <a:ln/>
        </p:spPr>
        <p:txBody>
          <a:bodyPr wrap="none" lIns="0" tIns="0" rIns="0" bIns="0" rtlCol="0" anchor="t"/>
          <a:lstStyle/>
          <a:p>
            <a:pPr marL="0" indent="0" algn="ctr">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Ensuring immutable vote records</a:t>
            </a:r>
            <a:endParaRPr lang="en-US" sz="1500" dirty="0"/>
          </a:p>
        </p:txBody>
      </p:sp>
      <p:sp>
        <p:nvSpPr>
          <p:cNvPr id="8" name="Text 5"/>
          <p:cNvSpPr/>
          <p:nvPr/>
        </p:nvSpPr>
        <p:spPr>
          <a:xfrm>
            <a:off x="4719280" y="3614499"/>
            <a:ext cx="3737015" cy="648414"/>
          </a:xfrm>
          <a:prstGeom prst="rect">
            <a:avLst/>
          </a:prstGeom>
          <a:noFill/>
          <a:ln/>
        </p:spPr>
        <p:txBody>
          <a:bodyPr wrap="none" lIns="0" tIns="0" rIns="0" bIns="0" rtlCol="0" anchor="t"/>
          <a:lstStyle/>
          <a:p>
            <a:pPr marL="0" indent="0" algn="ctr">
              <a:lnSpc>
                <a:spcPts val="5100"/>
              </a:lnSpc>
              <a:buNone/>
            </a:pPr>
            <a:r>
              <a:rPr lang="en-US" sz="5100" kern="0" spc="-102" dirty="0">
                <a:solidFill>
                  <a:srgbClr val="272525"/>
                </a:solidFill>
                <a:latin typeface="Source Serif Pro Semi Bold" pitchFamily="34" charset="0"/>
                <a:ea typeface="Source Serif Pro Semi Bold" pitchFamily="34" charset="-122"/>
                <a:cs typeface="Source Serif Pro Semi Bold" pitchFamily="34" charset="-120"/>
              </a:rPr>
              <a:t>99%</a:t>
            </a:r>
            <a:endParaRPr lang="en-US" sz="5100" dirty="0"/>
          </a:p>
        </p:txBody>
      </p:sp>
      <p:sp>
        <p:nvSpPr>
          <p:cNvPr id="9" name="Text 6"/>
          <p:cNvSpPr/>
          <p:nvPr/>
        </p:nvSpPr>
        <p:spPr>
          <a:xfrm>
            <a:off x="5431869" y="4508421"/>
            <a:ext cx="2311837" cy="288965"/>
          </a:xfrm>
          <a:prstGeom prst="rect">
            <a:avLst/>
          </a:prstGeom>
          <a:noFill/>
          <a:ln/>
        </p:spPr>
        <p:txBody>
          <a:bodyPr wrap="none" lIns="0" tIns="0" rIns="0" bIns="0" rtlCol="0" anchor="t"/>
          <a:lstStyle/>
          <a:p>
            <a:pPr marL="0" indent="0" algn="ctr">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Accuracy</a:t>
            </a:r>
            <a:endParaRPr lang="en-US" sz="1800" dirty="0"/>
          </a:p>
        </p:txBody>
      </p:sp>
      <p:sp>
        <p:nvSpPr>
          <p:cNvPr id="10" name="Text 7"/>
          <p:cNvSpPr/>
          <p:nvPr/>
        </p:nvSpPr>
        <p:spPr>
          <a:xfrm>
            <a:off x="4719280" y="4915257"/>
            <a:ext cx="3737015" cy="314325"/>
          </a:xfrm>
          <a:prstGeom prst="rect">
            <a:avLst/>
          </a:prstGeom>
          <a:noFill/>
          <a:ln/>
        </p:spPr>
        <p:txBody>
          <a:bodyPr wrap="none" lIns="0" tIns="0" rIns="0" bIns="0" rtlCol="0" anchor="t"/>
          <a:lstStyle/>
          <a:p>
            <a:pPr marL="0" indent="0" algn="ctr">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Nearly eliminating fraud</a:t>
            </a:r>
            <a:endParaRPr lang="en-US" sz="1500" dirty="0"/>
          </a:p>
        </p:txBody>
      </p:sp>
      <p:sp>
        <p:nvSpPr>
          <p:cNvPr id="11" name="Text 8"/>
          <p:cNvSpPr/>
          <p:nvPr/>
        </p:nvSpPr>
        <p:spPr>
          <a:xfrm>
            <a:off x="2703433" y="5917287"/>
            <a:ext cx="3737015" cy="648414"/>
          </a:xfrm>
          <a:prstGeom prst="rect">
            <a:avLst/>
          </a:prstGeom>
          <a:noFill/>
          <a:ln/>
        </p:spPr>
        <p:txBody>
          <a:bodyPr wrap="none" lIns="0" tIns="0" rIns="0" bIns="0" rtlCol="0" anchor="t"/>
          <a:lstStyle/>
          <a:p>
            <a:pPr marL="0" indent="0" algn="ctr">
              <a:lnSpc>
                <a:spcPts val="5100"/>
              </a:lnSpc>
              <a:buNone/>
            </a:pPr>
            <a:r>
              <a:rPr lang="en-US" sz="5100" kern="0" spc="-102" dirty="0">
                <a:solidFill>
                  <a:srgbClr val="272525"/>
                </a:solidFill>
                <a:latin typeface="Source Serif Pro Semi Bold" pitchFamily="34" charset="0"/>
                <a:ea typeface="Source Serif Pro Semi Bold" pitchFamily="34" charset="-122"/>
                <a:cs typeface="Source Serif Pro Semi Bold" pitchFamily="34" charset="-120"/>
              </a:rPr>
              <a:t>50%</a:t>
            </a:r>
            <a:endParaRPr lang="en-US" sz="5100" dirty="0"/>
          </a:p>
        </p:txBody>
      </p:sp>
      <p:sp>
        <p:nvSpPr>
          <p:cNvPr id="12" name="Text 9"/>
          <p:cNvSpPr/>
          <p:nvPr/>
        </p:nvSpPr>
        <p:spPr>
          <a:xfrm>
            <a:off x="3416022" y="6811208"/>
            <a:ext cx="2311837" cy="288965"/>
          </a:xfrm>
          <a:prstGeom prst="rect">
            <a:avLst/>
          </a:prstGeom>
          <a:noFill/>
          <a:ln/>
        </p:spPr>
        <p:txBody>
          <a:bodyPr wrap="none" lIns="0" tIns="0" rIns="0" bIns="0" rtlCol="0" anchor="t"/>
          <a:lstStyle/>
          <a:p>
            <a:pPr marL="0" indent="0" algn="ctr">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Participation</a:t>
            </a:r>
            <a:endParaRPr lang="en-US" sz="1800" dirty="0"/>
          </a:p>
        </p:txBody>
      </p:sp>
      <p:sp>
        <p:nvSpPr>
          <p:cNvPr id="13" name="Text 10"/>
          <p:cNvSpPr/>
          <p:nvPr/>
        </p:nvSpPr>
        <p:spPr>
          <a:xfrm>
            <a:off x="2703433" y="7218045"/>
            <a:ext cx="3737015" cy="314325"/>
          </a:xfrm>
          <a:prstGeom prst="rect">
            <a:avLst/>
          </a:prstGeom>
          <a:noFill/>
          <a:ln/>
        </p:spPr>
        <p:txBody>
          <a:bodyPr wrap="none" lIns="0" tIns="0" rIns="0" bIns="0" rtlCol="0" anchor="t"/>
          <a:lstStyle/>
          <a:p>
            <a:pPr marL="0" indent="0" algn="ctr">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Increased by up to 50%</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93100"/>
          </a:xfrm>
          <a:prstGeom prst="rect">
            <a:avLst/>
          </a:prstGeom>
        </p:spPr>
      </p:pic>
      <p:sp>
        <p:nvSpPr>
          <p:cNvPr id="3" name="Text 0"/>
          <p:cNvSpPr/>
          <p:nvPr/>
        </p:nvSpPr>
        <p:spPr>
          <a:xfrm>
            <a:off x="809982" y="3739515"/>
            <a:ext cx="13010436" cy="370284"/>
          </a:xfrm>
          <a:prstGeom prst="rect">
            <a:avLst/>
          </a:prstGeom>
          <a:noFill/>
          <a:ln/>
        </p:spPr>
        <p:txBody>
          <a:bodyPr wrap="non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 Key Takeaways and Next Steps</a:t>
            </a:r>
            <a:endParaRPr lang="en-US" sz="1800" dirty="0"/>
          </a:p>
        </p:txBody>
      </p:sp>
      <p:sp>
        <p:nvSpPr>
          <p:cNvPr id="4" name="Text 1"/>
          <p:cNvSpPr/>
          <p:nvPr/>
        </p:nvSpPr>
        <p:spPr>
          <a:xfrm>
            <a:off x="809982" y="4370070"/>
            <a:ext cx="13010436" cy="1481138"/>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 In conclusion, blockchain technology offers a promising solution for secure online voting, addressing the challenges of traditional methods. Key takeaways include enhanced security, transparency, increased voter participation, and streamlined processes. Next steps involve conducting pilot programs, addressing regulatory considerations, and fostering collaboration among stakeholders. By embracing innovation and prioritizing security, we can revolutionize elections and strengthen democracy for future generations.</a:t>
            </a:r>
            <a:endParaRPr lang="en-US" sz="1800" dirty="0"/>
          </a:p>
        </p:txBody>
      </p:sp>
      <p:sp>
        <p:nvSpPr>
          <p:cNvPr id="5" name="Shape 2"/>
          <p:cNvSpPr/>
          <p:nvPr/>
        </p:nvSpPr>
        <p:spPr>
          <a:xfrm>
            <a:off x="809982" y="6371749"/>
            <a:ext cx="520660" cy="520660"/>
          </a:xfrm>
          <a:prstGeom prst="roundRect">
            <a:avLst>
              <a:gd name="adj" fmla="val 18671"/>
            </a:avLst>
          </a:prstGeom>
          <a:solidFill>
            <a:srgbClr val="F4D4F7"/>
          </a:solidFill>
          <a:ln w="7620">
            <a:solidFill>
              <a:srgbClr val="DABADD"/>
            </a:solidFill>
            <a:prstDash val="solid"/>
          </a:ln>
        </p:spPr>
      </p:sp>
      <p:sp>
        <p:nvSpPr>
          <p:cNvPr id="6" name="Text 3"/>
          <p:cNvSpPr/>
          <p:nvPr/>
        </p:nvSpPr>
        <p:spPr>
          <a:xfrm>
            <a:off x="988576" y="6468666"/>
            <a:ext cx="163354" cy="326708"/>
          </a:xfrm>
          <a:prstGeom prst="rect">
            <a:avLst/>
          </a:prstGeom>
          <a:noFill/>
          <a:ln/>
        </p:spPr>
        <p:txBody>
          <a:bodyPr wrap="none" lIns="0" tIns="0" rIns="0" bIns="0" rtlCol="0" anchor="t"/>
          <a:lstStyle/>
          <a:p>
            <a:pPr marL="0" indent="0" algn="ctr">
              <a:lnSpc>
                <a:spcPts val="2550"/>
              </a:lnSpc>
              <a:buNone/>
            </a:pPr>
            <a:r>
              <a:rPr lang="en-US" sz="2550" kern="0" spc="-51"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550" dirty="0"/>
          </a:p>
        </p:txBody>
      </p:sp>
      <p:sp>
        <p:nvSpPr>
          <p:cNvPr id="7" name="Text 4"/>
          <p:cNvSpPr/>
          <p:nvPr/>
        </p:nvSpPr>
        <p:spPr>
          <a:xfrm>
            <a:off x="1561981" y="6371749"/>
            <a:ext cx="2722959" cy="340281"/>
          </a:xfrm>
          <a:prstGeom prst="rect">
            <a:avLst/>
          </a:prstGeom>
          <a:noFill/>
          <a:ln/>
        </p:spPr>
        <p:txBody>
          <a:bodyPr wrap="none" lIns="0" tIns="0" rIns="0" bIns="0" rtlCol="0" anchor="t"/>
          <a:lstStyle/>
          <a:p>
            <a:pPr marL="0" indent="0">
              <a:lnSpc>
                <a:spcPts val="265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Enhanced Security</a:t>
            </a:r>
            <a:endParaRPr lang="en-US" sz="2100" dirty="0"/>
          </a:p>
        </p:txBody>
      </p:sp>
      <p:sp>
        <p:nvSpPr>
          <p:cNvPr id="8" name="Text 5"/>
          <p:cNvSpPr/>
          <p:nvPr/>
        </p:nvSpPr>
        <p:spPr>
          <a:xfrm>
            <a:off x="1561981" y="6850856"/>
            <a:ext cx="3430548" cy="740569"/>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Blockchain's cryptography ensures vote integrity.</a:t>
            </a:r>
            <a:endParaRPr lang="en-US" sz="1800" dirty="0"/>
          </a:p>
        </p:txBody>
      </p:sp>
      <p:sp>
        <p:nvSpPr>
          <p:cNvPr id="9" name="Shape 6"/>
          <p:cNvSpPr/>
          <p:nvPr/>
        </p:nvSpPr>
        <p:spPr>
          <a:xfrm>
            <a:off x="5223867" y="6371749"/>
            <a:ext cx="520660" cy="520660"/>
          </a:xfrm>
          <a:prstGeom prst="roundRect">
            <a:avLst>
              <a:gd name="adj" fmla="val 18671"/>
            </a:avLst>
          </a:prstGeom>
          <a:solidFill>
            <a:srgbClr val="F4D4F7"/>
          </a:solidFill>
          <a:ln w="7620">
            <a:solidFill>
              <a:srgbClr val="DABADD"/>
            </a:solidFill>
            <a:prstDash val="solid"/>
          </a:ln>
        </p:spPr>
      </p:sp>
      <p:sp>
        <p:nvSpPr>
          <p:cNvPr id="10" name="Text 7"/>
          <p:cNvSpPr/>
          <p:nvPr/>
        </p:nvSpPr>
        <p:spPr>
          <a:xfrm>
            <a:off x="5402461" y="6468666"/>
            <a:ext cx="163354" cy="326708"/>
          </a:xfrm>
          <a:prstGeom prst="rect">
            <a:avLst/>
          </a:prstGeom>
          <a:noFill/>
          <a:ln/>
        </p:spPr>
        <p:txBody>
          <a:bodyPr wrap="none" lIns="0" tIns="0" rIns="0" bIns="0" rtlCol="0" anchor="t"/>
          <a:lstStyle/>
          <a:p>
            <a:pPr marL="0" indent="0" algn="ctr">
              <a:lnSpc>
                <a:spcPts val="2550"/>
              </a:lnSpc>
              <a:buNone/>
            </a:pPr>
            <a:r>
              <a:rPr lang="en-US" sz="2550" kern="0" spc="-51"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550" dirty="0"/>
          </a:p>
        </p:txBody>
      </p:sp>
      <p:sp>
        <p:nvSpPr>
          <p:cNvPr id="11" name="Text 8"/>
          <p:cNvSpPr/>
          <p:nvPr/>
        </p:nvSpPr>
        <p:spPr>
          <a:xfrm>
            <a:off x="5975866" y="6371749"/>
            <a:ext cx="2861429" cy="340281"/>
          </a:xfrm>
          <a:prstGeom prst="rect">
            <a:avLst/>
          </a:prstGeom>
          <a:noFill/>
          <a:ln/>
        </p:spPr>
        <p:txBody>
          <a:bodyPr wrap="none" lIns="0" tIns="0" rIns="0" bIns="0" rtlCol="0" anchor="t"/>
          <a:lstStyle/>
          <a:p>
            <a:pPr marL="0" indent="0">
              <a:lnSpc>
                <a:spcPts val="265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Increased Transparency</a:t>
            </a:r>
            <a:endParaRPr lang="en-US" sz="2100" dirty="0"/>
          </a:p>
        </p:txBody>
      </p:sp>
      <p:sp>
        <p:nvSpPr>
          <p:cNvPr id="12" name="Text 9"/>
          <p:cNvSpPr/>
          <p:nvPr/>
        </p:nvSpPr>
        <p:spPr>
          <a:xfrm>
            <a:off x="5975866" y="6850856"/>
            <a:ext cx="3430548" cy="740569"/>
          </a:xfrm>
          <a:prstGeom prst="rect">
            <a:avLst/>
          </a:prstGeom>
          <a:noFill/>
          <a:ln/>
        </p:spPr>
        <p:txBody>
          <a:bodyPr wrap="squar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Public ledger for independent verification.</a:t>
            </a:r>
            <a:endParaRPr lang="en-US" sz="1800" dirty="0"/>
          </a:p>
        </p:txBody>
      </p:sp>
      <p:sp>
        <p:nvSpPr>
          <p:cNvPr id="13" name="Shape 10"/>
          <p:cNvSpPr/>
          <p:nvPr/>
        </p:nvSpPr>
        <p:spPr>
          <a:xfrm>
            <a:off x="9637752" y="6371749"/>
            <a:ext cx="520660" cy="520660"/>
          </a:xfrm>
          <a:prstGeom prst="roundRect">
            <a:avLst>
              <a:gd name="adj" fmla="val 18671"/>
            </a:avLst>
          </a:prstGeom>
          <a:solidFill>
            <a:srgbClr val="F4D4F7"/>
          </a:solidFill>
          <a:ln w="7620">
            <a:solidFill>
              <a:srgbClr val="DABADD"/>
            </a:solidFill>
            <a:prstDash val="solid"/>
          </a:ln>
        </p:spPr>
      </p:sp>
      <p:sp>
        <p:nvSpPr>
          <p:cNvPr id="14" name="Text 11"/>
          <p:cNvSpPr/>
          <p:nvPr/>
        </p:nvSpPr>
        <p:spPr>
          <a:xfrm>
            <a:off x="9816346" y="6468666"/>
            <a:ext cx="163354" cy="326708"/>
          </a:xfrm>
          <a:prstGeom prst="rect">
            <a:avLst/>
          </a:prstGeom>
          <a:noFill/>
          <a:ln/>
        </p:spPr>
        <p:txBody>
          <a:bodyPr wrap="none" lIns="0" tIns="0" rIns="0" bIns="0" rtlCol="0" anchor="t"/>
          <a:lstStyle/>
          <a:p>
            <a:pPr marL="0" indent="0" algn="ctr">
              <a:lnSpc>
                <a:spcPts val="2550"/>
              </a:lnSpc>
              <a:buNone/>
            </a:pPr>
            <a:r>
              <a:rPr lang="en-US" sz="2550" kern="0" spc="-51"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550" dirty="0"/>
          </a:p>
        </p:txBody>
      </p:sp>
      <p:sp>
        <p:nvSpPr>
          <p:cNvPr id="15" name="Text 12"/>
          <p:cNvSpPr/>
          <p:nvPr/>
        </p:nvSpPr>
        <p:spPr>
          <a:xfrm>
            <a:off x="10389751" y="6371749"/>
            <a:ext cx="2722959" cy="340281"/>
          </a:xfrm>
          <a:prstGeom prst="rect">
            <a:avLst/>
          </a:prstGeom>
          <a:noFill/>
          <a:ln/>
        </p:spPr>
        <p:txBody>
          <a:bodyPr wrap="none" lIns="0" tIns="0" rIns="0" bIns="0" rtlCol="0" anchor="t"/>
          <a:lstStyle/>
          <a:p>
            <a:pPr marL="0" indent="0">
              <a:lnSpc>
                <a:spcPts val="2650"/>
              </a:lnSpc>
              <a:buNone/>
            </a:pPr>
            <a:r>
              <a:rPr lang="en-US" sz="2100" kern="0" spc="-43" dirty="0">
                <a:solidFill>
                  <a:srgbClr val="272525"/>
                </a:solidFill>
                <a:latin typeface="Source Serif Pro Semi Bold" pitchFamily="34" charset="0"/>
                <a:ea typeface="Source Serif Pro Semi Bold" pitchFamily="34" charset="-122"/>
                <a:cs typeface="Source Serif Pro Semi Bold" pitchFamily="34" charset="-120"/>
              </a:rPr>
              <a:t>Streamlined Processes</a:t>
            </a:r>
            <a:endParaRPr lang="en-US" sz="2100" dirty="0"/>
          </a:p>
        </p:txBody>
      </p:sp>
      <p:sp>
        <p:nvSpPr>
          <p:cNvPr id="16" name="Text 13"/>
          <p:cNvSpPr/>
          <p:nvPr/>
        </p:nvSpPr>
        <p:spPr>
          <a:xfrm>
            <a:off x="10389751" y="6850856"/>
            <a:ext cx="3430548" cy="370284"/>
          </a:xfrm>
          <a:prstGeom prst="rect">
            <a:avLst/>
          </a:prstGeom>
          <a:noFill/>
          <a:ln/>
        </p:spPr>
        <p:txBody>
          <a:bodyPr wrap="none" lIns="0" tIns="0" rIns="0" bIns="0" rtlCol="0" anchor="t"/>
          <a:lstStyle/>
          <a:p>
            <a:pPr marL="0" indent="0">
              <a:lnSpc>
                <a:spcPts val="2900"/>
              </a:lnSpc>
              <a:buNone/>
            </a:pPr>
            <a:r>
              <a:rPr lang="en-US" sz="1800" kern="0" spc="-36" dirty="0">
                <a:solidFill>
                  <a:srgbClr val="272525"/>
                </a:solidFill>
                <a:latin typeface="Source Sans Pro" pitchFamily="34" charset="0"/>
                <a:ea typeface="Source Sans Pro" pitchFamily="34" charset="-122"/>
                <a:cs typeface="Source Sans Pro" pitchFamily="34" charset="-120"/>
              </a:rPr>
              <a:t>Online voting for greater accessibility.</a:t>
            </a:r>
            <a:endParaRPr lang="en-US" sz="1800" dirty="0"/>
          </a:p>
        </p:txBody>
      </p:sp>
      <mc:AlternateContent xmlns:mc="http://schemas.openxmlformats.org/markup-compatibility/2006">
        <mc:Choice xmlns:p14="http://schemas.microsoft.com/office/powerpoint/2010/main" Requires="p14">
          <p:contentPart p14:bwMode="auto" r:id="rId4">
            <p14:nvContentPartPr>
              <p14:cNvPr id="17" name="Ink 16">
                <a:extLst>
                  <a:ext uri="{FF2B5EF4-FFF2-40B4-BE49-F238E27FC236}">
                    <a16:creationId xmlns:a16="http://schemas.microsoft.com/office/drawing/2014/main" id="{AF3F49F8-6082-C95D-333F-1F189775A01F}"/>
                  </a:ext>
                </a:extLst>
              </p14:cNvPr>
              <p14:cNvContentPartPr/>
              <p14:nvPr/>
            </p14:nvContentPartPr>
            <p14:xfrm>
              <a:off x="13046198" y="7949643"/>
              <a:ext cx="1350360" cy="46800"/>
            </p14:xfrm>
          </p:contentPart>
        </mc:Choice>
        <mc:Fallback>
          <p:pic>
            <p:nvPicPr>
              <p:cNvPr id="17" name="Ink 16">
                <a:extLst>
                  <a:ext uri="{FF2B5EF4-FFF2-40B4-BE49-F238E27FC236}">
                    <a16:creationId xmlns:a16="http://schemas.microsoft.com/office/drawing/2014/main" id="{AF3F49F8-6082-C95D-333F-1F189775A01F}"/>
                  </a:ext>
                </a:extLst>
              </p:cNvPr>
              <p:cNvPicPr/>
              <p:nvPr/>
            </p:nvPicPr>
            <p:blipFill>
              <a:blip r:embed="rId5"/>
              <a:stretch>
                <a:fillRect/>
              </a:stretch>
            </p:blipFill>
            <p:spPr>
              <a:xfrm>
                <a:off x="12983558" y="7887003"/>
                <a:ext cx="1476000" cy="1724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10378559"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Problems with Traditional Voting Systems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Voter Fraud</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Traditional systems are vulnerable to various forms of voter fraud. This includes duplicate voting and manipulation of ballots.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Lack of Transparency</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The inner workings of these systems are not easily auditable. This leads to suspicion and distrust among voters.</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72D45"/>
                </a:solidFill>
                <a:latin typeface="Kanit Light" pitchFamily="34" charset="0"/>
                <a:ea typeface="Kanit Light" pitchFamily="34" charset="-122"/>
                <a:cs typeface="Kanit Light" pitchFamily="34" charset="-120"/>
              </a:rPr>
              <a:t>High Costs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Traditional voting requires significant investment in infrastructure. This includes polling places and manual vote counting.</a:t>
            </a:r>
            <a:endParaRPr lang="en-US" sz="1750" dirty="0"/>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4C72A865-EDE7-5E01-9A03-4FBC875CE2DF}"/>
                  </a:ext>
                </a:extLst>
              </p14:cNvPr>
              <p14:cNvContentPartPr/>
              <p14:nvPr/>
            </p14:nvContentPartPr>
            <p14:xfrm>
              <a:off x="12947558" y="7905363"/>
              <a:ext cx="1415520" cy="168840"/>
            </p14:xfrm>
          </p:contentPart>
        </mc:Choice>
        <mc:Fallback xmlns="">
          <p:pic>
            <p:nvPicPr>
              <p:cNvPr id="9" name="Ink 8">
                <a:extLst>
                  <a:ext uri="{FF2B5EF4-FFF2-40B4-BE49-F238E27FC236}">
                    <a16:creationId xmlns:a16="http://schemas.microsoft.com/office/drawing/2014/main" id="{4C72A865-EDE7-5E01-9A03-4FBC875CE2DF}"/>
                  </a:ext>
                </a:extLst>
              </p:cNvPr>
              <p:cNvPicPr/>
              <p:nvPr/>
            </p:nvPicPr>
            <p:blipFill>
              <a:blip r:embed="R56296340629e425f"/>
              <a:stretch>
                <a:fillRect/>
              </a:stretch>
            </p:blipFill>
            <p:spPr>
              <a:xfrm>
                <a:off x="12884558" y="7842723"/>
                <a:ext cx="1541160" cy="2944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Blockchain Technology: A Brief Overview</a:t>
            </a:r>
            <a:endParaRPr lang="en-US" sz="4450" dirty="0"/>
          </a:p>
        </p:txBody>
      </p:sp>
      <p:sp>
        <p:nvSpPr>
          <p:cNvPr id="4" name="Shape 1"/>
          <p:cNvSpPr/>
          <p:nvPr/>
        </p:nvSpPr>
        <p:spPr>
          <a:xfrm>
            <a:off x="793790" y="3119676"/>
            <a:ext cx="510302" cy="510302"/>
          </a:xfrm>
          <a:prstGeom prst="roundRect">
            <a:avLst>
              <a:gd name="adj" fmla="val 18669"/>
            </a:avLst>
          </a:prstGeom>
          <a:solidFill>
            <a:srgbClr val="DFECE9"/>
          </a:solidFill>
          <a:ln w="7620">
            <a:solidFill>
              <a:srgbClr val="C5D2CF"/>
            </a:solidFill>
            <a:prstDash val="solid"/>
          </a:ln>
        </p:spPr>
      </p:sp>
      <p:sp>
        <p:nvSpPr>
          <p:cNvPr id="5" name="Text 2"/>
          <p:cNvSpPr/>
          <p:nvPr/>
        </p:nvSpPr>
        <p:spPr>
          <a:xfrm>
            <a:off x="997148" y="3204686"/>
            <a:ext cx="103465" cy="340281"/>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Light" pitchFamily="34" charset="0"/>
                <a:ea typeface="Kanit Light" pitchFamily="34" charset="-122"/>
                <a:cs typeface="Kanit Light"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Decentralization</a:t>
            </a:r>
            <a:endParaRPr lang="en-US" sz="2200" dirty="0"/>
          </a:p>
        </p:txBody>
      </p:sp>
      <p:sp>
        <p:nvSpPr>
          <p:cNvPr id="7" name="Text 4"/>
          <p:cNvSpPr/>
          <p:nvPr/>
        </p:nvSpPr>
        <p:spPr>
          <a:xfrm>
            <a:off x="1530906" y="36100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Blockchain operates without a central authority. This makes it resistant to single points of failure and control.</a:t>
            </a:r>
            <a:endParaRPr lang="en-US" sz="1750" dirty="0"/>
          </a:p>
        </p:txBody>
      </p:sp>
      <p:sp>
        <p:nvSpPr>
          <p:cNvPr id="8" name="Shape 5"/>
          <p:cNvSpPr/>
          <p:nvPr/>
        </p:nvSpPr>
        <p:spPr>
          <a:xfrm>
            <a:off x="4685467" y="3119676"/>
            <a:ext cx="510302" cy="510302"/>
          </a:xfrm>
          <a:prstGeom prst="roundRect">
            <a:avLst>
              <a:gd name="adj" fmla="val 18669"/>
            </a:avLst>
          </a:prstGeom>
          <a:solidFill>
            <a:srgbClr val="DFECE9"/>
          </a:solidFill>
          <a:ln w="7620">
            <a:solidFill>
              <a:srgbClr val="C5D2CF"/>
            </a:solidFill>
            <a:prstDash val="solid"/>
          </a:ln>
        </p:spPr>
      </p:sp>
      <p:sp>
        <p:nvSpPr>
          <p:cNvPr id="9" name="Text 6"/>
          <p:cNvSpPr/>
          <p:nvPr/>
        </p:nvSpPr>
        <p:spPr>
          <a:xfrm>
            <a:off x="4854535" y="3204686"/>
            <a:ext cx="172164" cy="340281"/>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Light" pitchFamily="34" charset="0"/>
                <a:ea typeface="Kanit Light" pitchFamily="34" charset="-122"/>
                <a:cs typeface="Kanit Light" pitchFamily="34" charset="-120"/>
              </a:rPr>
              <a:t>2</a:t>
            </a:r>
            <a:endParaRPr lang="en-US" sz="2650" dirty="0"/>
          </a:p>
        </p:txBody>
      </p:sp>
      <p:sp>
        <p:nvSpPr>
          <p:cNvPr id="10" name="Text 7"/>
          <p:cNvSpPr/>
          <p:nvPr/>
        </p:nvSpPr>
        <p:spPr>
          <a:xfrm>
            <a:off x="5422583" y="3119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Immutability</a:t>
            </a:r>
            <a:endParaRPr lang="en-US" sz="2200" dirty="0"/>
          </a:p>
        </p:txBody>
      </p:sp>
      <p:sp>
        <p:nvSpPr>
          <p:cNvPr id="11" name="Text 8"/>
          <p:cNvSpPr/>
          <p:nvPr/>
        </p:nvSpPr>
        <p:spPr>
          <a:xfrm>
            <a:off x="5422583" y="3610094"/>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Once data is recorded on the blockchain, it cannot be altered or deleted. This ensures data integrity.</a:t>
            </a:r>
            <a:endParaRPr lang="en-US" sz="1750" dirty="0"/>
          </a:p>
        </p:txBody>
      </p:sp>
      <p:sp>
        <p:nvSpPr>
          <p:cNvPr id="12" name="Shape 9"/>
          <p:cNvSpPr/>
          <p:nvPr/>
        </p:nvSpPr>
        <p:spPr>
          <a:xfrm>
            <a:off x="793790" y="5906572"/>
            <a:ext cx="510302" cy="510302"/>
          </a:xfrm>
          <a:prstGeom prst="roundRect">
            <a:avLst>
              <a:gd name="adj" fmla="val 18669"/>
            </a:avLst>
          </a:prstGeom>
          <a:solidFill>
            <a:srgbClr val="DFECE9"/>
          </a:solidFill>
          <a:ln w="7620">
            <a:solidFill>
              <a:srgbClr val="C5D2CF"/>
            </a:solidFill>
            <a:prstDash val="solid"/>
          </a:ln>
        </p:spPr>
      </p:sp>
      <p:sp>
        <p:nvSpPr>
          <p:cNvPr id="13" name="Text 10"/>
          <p:cNvSpPr/>
          <p:nvPr/>
        </p:nvSpPr>
        <p:spPr>
          <a:xfrm>
            <a:off x="961430" y="5991582"/>
            <a:ext cx="174903" cy="340281"/>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Light" pitchFamily="34" charset="0"/>
                <a:ea typeface="Kanit Light" pitchFamily="34" charset="-122"/>
                <a:cs typeface="Kanit Light" pitchFamily="34" charset="-120"/>
              </a:rPr>
              <a:t>3</a:t>
            </a:r>
            <a:endParaRPr lang="en-US" sz="2650" dirty="0"/>
          </a:p>
        </p:txBody>
      </p:sp>
      <p:sp>
        <p:nvSpPr>
          <p:cNvPr id="14" name="Text 11"/>
          <p:cNvSpPr/>
          <p:nvPr/>
        </p:nvSpPr>
        <p:spPr>
          <a:xfrm>
            <a:off x="1530906" y="59065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Transparency</a:t>
            </a:r>
            <a:endParaRPr lang="en-US" sz="2200" dirty="0"/>
          </a:p>
        </p:txBody>
      </p:sp>
      <p:sp>
        <p:nvSpPr>
          <p:cNvPr id="15" name="Text 12"/>
          <p:cNvSpPr/>
          <p:nvPr/>
        </p:nvSpPr>
        <p:spPr>
          <a:xfrm>
            <a:off x="1530906" y="63969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All transactions are publicly viewable on the blockchain. This promotes auditability and accountability.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6847" y="846772"/>
            <a:ext cx="7703106" cy="1286589"/>
          </a:xfrm>
          <a:prstGeom prst="rect">
            <a:avLst/>
          </a:prstGeom>
          <a:noFill/>
          <a:ln/>
        </p:spPr>
        <p:txBody>
          <a:bodyPr wrap="square" lIns="0" tIns="0" rIns="0" bIns="0" rtlCol="0" anchor="t"/>
          <a:lstStyle/>
          <a:p>
            <a:pPr marL="0" indent="0">
              <a:lnSpc>
                <a:spcPts val="5050"/>
              </a:lnSpc>
              <a:buNone/>
            </a:pPr>
            <a:r>
              <a:rPr lang="en-US" sz="4050" dirty="0">
                <a:solidFill>
                  <a:srgbClr val="272D45"/>
                </a:solidFill>
                <a:latin typeface="Kanit Light" pitchFamily="34" charset="0"/>
                <a:ea typeface="Kanit Light" pitchFamily="34" charset="-122"/>
                <a:cs typeface="Kanit Light" pitchFamily="34" charset="-120"/>
              </a:rPr>
              <a:t>Proposed Blockchain-Based Voting System Architecture</a:t>
            </a:r>
            <a:endParaRPr lang="en-US" sz="4050" dirty="0"/>
          </a:p>
        </p:txBody>
      </p:sp>
      <p:pic>
        <p:nvPicPr>
          <p:cNvPr id="4" name="Image 1" descr="preencoded.png"/>
          <p:cNvPicPr>
            <a:picLocks noChangeAspect="1"/>
          </p:cNvPicPr>
          <p:nvPr/>
        </p:nvPicPr>
        <p:blipFill>
          <a:blip r:embed="rId4"/>
          <a:stretch>
            <a:fillRect/>
          </a:stretch>
        </p:blipFill>
        <p:spPr>
          <a:xfrm>
            <a:off x="6206847" y="2442091"/>
            <a:ext cx="1029295" cy="1235154"/>
          </a:xfrm>
          <a:prstGeom prst="rect">
            <a:avLst/>
          </a:prstGeom>
        </p:spPr>
      </p:pic>
      <p:sp>
        <p:nvSpPr>
          <p:cNvPr id="5" name="Text 1"/>
          <p:cNvSpPr/>
          <p:nvPr/>
        </p:nvSpPr>
        <p:spPr>
          <a:xfrm>
            <a:off x="7544872" y="2647950"/>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Voter Registration</a:t>
            </a:r>
            <a:endParaRPr lang="en-US" sz="2000" dirty="0"/>
          </a:p>
        </p:txBody>
      </p:sp>
      <p:sp>
        <p:nvSpPr>
          <p:cNvPr id="6" name="Text 2"/>
          <p:cNvSpPr/>
          <p:nvPr/>
        </p:nvSpPr>
        <p:spPr>
          <a:xfrm>
            <a:off x="7544872" y="3093006"/>
            <a:ext cx="6365081" cy="329327"/>
          </a:xfrm>
          <a:prstGeom prst="rect">
            <a:avLst/>
          </a:prstGeom>
          <a:noFill/>
          <a:ln/>
        </p:spPr>
        <p:txBody>
          <a:bodyPr wrap="none" lIns="0" tIns="0" rIns="0" bIns="0" rtlCol="0" anchor="t"/>
          <a:lstStyle/>
          <a:p>
            <a:pPr marL="0" indent="0" algn="l">
              <a:lnSpc>
                <a:spcPts val="2550"/>
              </a:lnSpc>
              <a:buNone/>
            </a:pPr>
            <a:r>
              <a:rPr lang="en-US" sz="1600" dirty="0">
                <a:solidFill>
                  <a:srgbClr val="2C3249"/>
                </a:solidFill>
                <a:latin typeface="Martel Sans" pitchFamily="34" charset="0"/>
                <a:ea typeface="Martel Sans" pitchFamily="34" charset="-122"/>
                <a:cs typeface="Martel Sans" pitchFamily="34" charset="-120"/>
              </a:rPr>
              <a:t>Voters register using a secure, identity-verified process.</a:t>
            </a:r>
            <a:endParaRPr lang="en-US" sz="1600" dirty="0"/>
          </a:p>
        </p:txBody>
      </p:sp>
      <p:pic>
        <p:nvPicPr>
          <p:cNvPr id="7" name="Image 2" descr="preencoded.png"/>
          <p:cNvPicPr>
            <a:picLocks noChangeAspect="1"/>
          </p:cNvPicPr>
          <p:nvPr/>
        </p:nvPicPr>
        <p:blipFill>
          <a:blip r:embed="rId5"/>
          <a:stretch>
            <a:fillRect/>
          </a:stretch>
        </p:blipFill>
        <p:spPr>
          <a:xfrm>
            <a:off x="6206847" y="3677245"/>
            <a:ext cx="1029295" cy="1235154"/>
          </a:xfrm>
          <a:prstGeom prst="rect">
            <a:avLst/>
          </a:prstGeom>
        </p:spPr>
      </p:pic>
      <p:sp>
        <p:nvSpPr>
          <p:cNvPr id="8" name="Text 3"/>
          <p:cNvSpPr/>
          <p:nvPr/>
        </p:nvSpPr>
        <p:spPr>
          <a:xfrm>
            <a:off x="7544872" y="3883104"/>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Ballot Creation</a:t>
            </a:r>
            <a:endParaRPr lang="en-US" sz="2000" dirty="0"/>
          </a:p>
        </p:txBody>
      </p:sp>
      <p:sp>
        <p:nvSpPr>
          <p:cNvPr id="9" name="Text 4"/>
          <p:cNvSpPr/>
          <p:nvPr/>
        </p:nvSpPr>
        <p:spPr>
          <a:xfrm>
            <a:off x="7544872" y="4328160"/>
            <a:ext cx="6365081" cy="329327"/>
          </a:xfrm>
          <a:prstGeom prst="rect">
            <a:avLst/>
          </a:prstGeom>
          <a:noFill/>
          <a:ln/>
        </p:spPr>
        <p:txBody>
          <a:bodyPr wrap="none" lIns="0" tIns="0" rIns="0" bIns="0" rtlCol="0" anchor="t"/>
          <a:lstStyle/>
          <a:p>
            <a:pPr marL="0" indent="0" algn="l">
              <a:lnSpc>
                <a:spcPts val="2550"/>
              </a:lnSpc>
              <a:buNone/>
            </a:pPr>
            <a:r>
              <a:rPr lang="en-US" sz="1600" dirty="0">
                <a:solidFill>
                  <a:srgbClr val="2C3249"/>
                </a:solidFill>
                <a:latin typeface="Martel Sans" pitchFamily="34" charset="0"/>
                <a:ea typeface="Martel Sans" pitchFamily="34" charset="-122"/>
                <a:cs typeface="Martel Sans" pitchFamily="34" charset="-120"/>
              </a:rPr>
              <a:t>Digital ballots are created and securely stored on the blockchain.</a:t>
            </a:r>
            <a:endParaRPr lang="en-US" sz="1600" dirty="0"/>
          </a:p>
        </p:txBody>
      </p:sp>
      <p:pic>
        <p:nvPicPr>
          <p:cNvPr id="10" name="Image 3" descr="preencoded.png"/>
          <p:cNvPicPr>
            <a:picLocks noChangeAspect="1"/>
          </p:cNvPicPr>
          <p:nvPr/>
        </p:nvPicPr>
        <p:blipFill>
          <a:blip r:embed="rId6"/>
          <a:stretch>
            <a:fillRect/>
          </a:stretch>
        </p:blipFill>
        <p:spPr>
          <a:xfrm>
            <a:off x="6206847" y="4912400"/>
            <a:ext cx="1029295" cy="1235154"/>
          </a:xfrm>
          <a:prstGeom prst="rect">
            <a:avLst/>
          </a:prstGeom>
        </p:spPr>
      </p:pic>
      <p:sp>
        <p:nvSpPr>
          <p:cNvPr id="11" name="Text 5"/>
          <p:cNvSpPr/>
          <p:nvPr/>
        </p:nvSpPr>
        <p:spPr>
          <a:xfrm>
            <a:off x="7544872" y="5118259"/>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Casting Votes</a:t>
            </a:r>
            <a:endParaRPr lang="en-US" sz="2000" dirty="0"/>
          </a:p>
        </p:txBody>
      </p:sp>
      <p:sp>
        <p:nvSpPr>
          <p:cNvPr id="12" name="Text 6"/>
          <p:cNvSpPr/>
          <p:nvPr/>
        </p:nvSpPr>
        <p:spPr>
          <a:xfrm>
            <a:off x="7544872" y="5563314"/>
            <a:ext cx="6365081" cy="329327"/>
          </a:xfrm>
          <a:prstGeom prst="rect">
            <a:avLst/>
          </a:prstGeom>
          <a:noFill/>
          <a:ln/>
        </p:spPr>
        <p:txBody>
          <a:bodyPr wrap="none" lIns="0" tIns="0" rIns="0" bIns="0" rtlCol="0" anchor="t"/>
          <a:lstStyle/>
          <a:p>
            <a:pPr marL="0" indent="0" algn="l">
              <a:lnSpc>
                <a:spcPts val="2550"/>
              </a:lnSpc>
              <a:buNone/>
            </a:pPr>
            <a:r>
              <a:rPr lang="en-US" sz="1600" dirty="0">
                <a:solidFill>
                  <a:srgbClr val="2C3249"/>
                </a:solidFill>
                <a:latin typeface="Martel Sans" pitchFamily="34" charset="0"/>
                <a:ea typeface="Martel Sans" pitchFamily="34" charset="-122"/>
                <a:cs typeface="Martel Sans" pitchFamily="34" charset="-120"/>
              </a:rPr>
              <a:t>Voters cast their votes using unique, encrypted keys.</a:t>
            </a:r>
            <a:endParaRPr lang="en-US" sz="1600" dirty="0"/>
          </a:p>
        </p:txBody>
      </p:sp>
      <p:pic>
        <p:nvPicPr>
          <p:cNvPr id="13" name="Image 4" descr="preencoded.png"/>
          <p:cNvPicPr>
            <a:picLocks noChangeAspect="1"/>
          </p:cNvPicPr>
          <p:nvPr/>
        </p:nvPicPr>
        <p:blipFill>
          <a:blip r:embed="rId7"/>
          <a:stretch>
            <a:fillRect/>
          </a:stretch>
        </p:blipFill>
        <p:spPr>
          <a:xfrm>
            <a:off x="6206847" y="6147554"/>
            <a:ext cx="1029295" cy="1235154"/>
          </a:xfrm>
          <a:prstGeom prst="rect">
            <a:avLst/>
          </a:prstGeom>
        </p:spPr>
      </p:pic>
      <p:sp>
        <p:nvSpPr>
          <p:cNvPr id="14" name="Text 7"/>
          <p:cNvSpPr/>
          <p:nvPr/>
        </p:nvSpPr>
        <p:spPr>
          <a:xfrm>
            <a:off x="7544872" y="6353413"/>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2C3249"/>
                </a:solidFill>
                <a:latin typeface="Kanit Light" pitchFamily="34" charset="0"/>
                <a:ea typeface="Kanit Light" pitchFamily="34" charset="-122"/>
                <a:cs typeface="Kanit Light" pitchFamily="34" charset="-120"/>
              </a:rPr>
              <a:t>Vote Tallying</a:t>
            </a:r>
            <a:endParaRPr lang="en-US" sz="2000" dirty="0"/>
          </a:p>
        </p:txBody>
      </p:sp>
      <p:sp>
        <p:nvSpPr>
          <p:cNvPr id="15" name="Text 8"/>
          <p:cNvSpPr/>
          <p:nvPr/>
        </p:nvSpPr>
        <p:spPr>
          <a:xfrm>
            <a:off x="7544872" y="6798469"/>
            <a:ext cx="6365081" cy="329327"/>
          </a:xfrm>
          <a:prstGeom prst="rect">
            <a:avLst/>
          </a:prstGeom>
          <a:noFill/>
          <a:ln/>
        </p:spPr>
        <p:txBody>
          <a:bodyPr wrap="none" lIns="0" tIns="0" rIns="0" bIns="0" rtlCol="0" anchor="t"/>
          <a:lstStyle/>
          <a:p>
            <a:pPr marL="0" indent="0" algn="l">
              <a:lnSpc>
                <a:spcPts val="2550"/>
              </a:lnSpc>
              <a:buNone/>
            </a:pPr>
            <a:r>
              <a:rPr lang="en-US" sz="1600" dirty="0">
                <a:solidFill>
                  <a:srgbClr val="2C3249"/>
                </a:solidFill>
                <a:latin typeface="Martel Sans" pitchFamily="34" charset="0"/>
                <a:ea typeface="Martel Sans" pitchFamily="34" charset="-122"/>
                <a:cs typeface="Martel Sans" pitchFamily="34" charset="-120"/>
              </a:rPr>
              <a:t>Votes are automatically tallied and verified on the blockchain.</a:t>
            </a:r>
            <a:endParaRPr lang="en-US" sz="1600" dirty="0"/>
          </a:p>
        </p:txBody>
      </p:sp>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17AE6E5B-8547-20D6-1C11-025ED05315E6}"/>
                  </a:ext>
                </a:extLst>
              </p14:cNvPr>
              <p14:cNvContentPartPr/>
              <p14:nvPr/>
            </p14:nvContentPartPr>
            <p14:xfrm>
              <a:off x="13102358" y="7938123"/>
              <a:ext cx="1294560" cy="46440"/>
            </p14:xfrm>
          </p:contentPart>
        </mc:Choice>
        <mc:Fallback xmlns="">
          <p:pic>
            <p:nvPicPr>
              <p:cNvPr id="16" name="Ink 15">
                <a:extLst>
                  <a:ext uri="{FF2B5EF4-FFF2-40B4-BE49-F238E27FC236}">
                    <a16:creationId xmlns:a16="http://schemas.microsoft.com/office/drawing/2014/main" id="{17AE6E5B-8547-20D6-1C11-025ED05315E6}"/>
                  </a:ext>
                </a:extLst>
              </p:cNvPr>
              <p:cNvPicPr/>
              <p:nvPr/>
            </p:nvPicPr>
            <p:blipFill>
              <a:blip r:embed="Rb12462f23b3a4a83"/>
              <a:stretch>
                <a:fillRect/>
              </a:stretch>
            </p:blipFill>
            <p:spPr>
              <a:xfrm>
                <a:off x="13039358" y="7875483"/>
                <a:ext cx="1420200" cy="1720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67972"/>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Security Features and Benefits of the System</a:t>
            </a:r>
            <a:endParaRPr lang="en-US" sz="4450" dirty="0"/>
          </a:p>
        </p:txBody>
      </p:sp>
      <p:pic>
        <p:nvPicPr>
          <p:cNvPr id="4" name="Image 1" descr="preencoded.png"/>
          <p:cNvPicPr>
            <a:picLocks noChangeAspect="1"/>
          </p:cNvPicPr>
          <p:nvPr/>
        </p:nvPicPr>
        <p:blipFill>
          <a:blip r:embed="rId4"/>
          <a:stretch>
            <a:fillRect/>
          </a:stretch>
        </p:blipFill>
        <p:spPr>
          <a:xfrm>
            <a:off x="6280190" y="3625691"/>
            <a:ext cx="566976" cy="566976"/>
          </a:xfrm>
          <a:prstGeom prst="rect">
            <a:avLst/>
          </a:prstGeom>
        </p:spPr>
      </p:pic>
      <p:sp>
        <p:nvSpPr>
          <p:cNvPr id="5" name="Text 1"/>
          <p:cNvSpPr/>
          <p:nvPr/>
        </p:nvSpPr>
        <p:spPr>
          <a:xfrm>
            <a:off x="6280190" y="4419481"/>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Tamper-Proof</a:t>
            </a:r>
            <a:endParaRPr lang="en-US" sz="2200" dirty="0"/>
          </a:p>
        </p:txBody>
      </p:sp>
      <p:sp>
        <p:nvSpPr>
          <p:cNvPr id="6" name="Text 2"/>
          <p:cNvSpPr/>
          <p:nvPr/>
        </p:nvSpPr>
        <p:spPr>
          <a:xfrm>
            <a:off x="6280190" y="4909899"/>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Blockchain's immutability prevents vote alteration.</a:t>
            </a:r>
            <a:endParaRPr lang="en-US" sz="1750" dirty="0"/>
          </a:p>
        </p:txBody>
      </p:sp>
      <p:pic>
        <p:nvPicPr>
          <p:cNvPr id="7" name="Image 2" descr="preencoded.png"/>
          <p:cNvPicPr>
            <a:picLocks noChangeAspect="1"/>
          </p:cNvPicPr>
          <p:nvPr/>
        </p:nvPicPr>
        <p:blipFill>
          <a:blip r:embed="rId5"/>
          <a:stretch>
            <a:fillRect/>
          </a:stretch>
        </p:blipFill>
        <p:spPr>
          <a:xfrm>
            <a:off x="8912304" y="3625691"/>
            <a:ext cx="566976" cy="566976"/>
          </a:xfrm>
          <a:prstGeom prst="rect">
            <a:avLst/>
          </a:prstGeom>
        </p:spPr>
      </p:pic>
      <p:sp>
        <p:nvSpPr>
          <p:cNvPr id="8" name="Text 3"/>
          <p:cNvSpPr/>
          <p:nvPr/>
        </p:nvSpPr>
        <p:spPr>
          <a:xfrm>
            <a:off x="8912304" y="4419481"/>
            <a:ext cx="2292072" cy="708660"/>
          </a:xfrm>
          <a:prstGeom prst="rect">
            <a:avLst/>
          </a:prstGeom>
          <a:noFill/>
          <a:ln/>
        </p:spPr>
        <p:txBody>
          <a:bodyPr wrap="squar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End-to-End Encryption</a:t>
            </a:r>
            <a:endParaRPr lang="en-US" sz="2200" dirty="0"/>
          </a:p>
        </p:txBody>
      </p:sp>
      <p:sp>
        <p:nvSpPr>
          <p:cNvPr id="9" name="Text 4"/>
          <p:cNvSpPr/>
          <p:nvPr/>
        </p:nvSpPr>
        <p:spPr>
          <a:xfrm>
            <a:off x="8912304" y="5264229"/>
            <a:ext cx="2292072"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Protects votes from interception and manipulation.</a:t>
            </a:r>
            <a:endParaRPr lang="en-US" sz="1750" dirty="0"/>
          </a:p>
        </p:txBody>
      </p:sp>
      <p:pic>
        <p:nvPicPr>
          <p:cNvPr id="10" name="Image 3" descr="preencoded.png"/>
          <p:cNvPicPr>
            <a:picLocks noChangeAspect="1"/>
          </p:cNvPicPr>
          <p:nvPr/>
        </p:nvPicPr>
        <p:blipFill>
          <a:blip r:embed="rId6"/>
          <a:stretch>
            <a:fillRect/>
          </a:stretch>
        </p:blipFill>
        <p:spPr>
          <a:xfrm>
            <a:off x="11544538" y="3625691"/>
            <a:ext cx="566976" cy="566976"/>
          </a:xfrm>
          <a:prstGeom prst="rect">
            <a:avLst/>
          </a:prstGeom>
        </p:spPr>
      </p:pic>
      <p:sp>
        <p:nvSpPr>
          <p:cNvPr id="11" name="Text 5"/>
          <p:cNvSpPr/>
          <p:nvPr/>
        </p:nvSpPr>
        <p:spPr>
          <a:xfrm>
            <a:off x="11544538" y="4419481"/>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Secure Authentication</a:t>
            </a:r>
            <a:endParaRPr lang="en-US" sz="2200" dirty="0"/>
          </a:p>
        </p:txBody>
      </p:sp>
      <p:sp>
        <p:nvSpPr>
          <p:cNvPr id="12" name="Text 6"/>
          <p:cNvSpPr/>
          <p:nvPr/>
        </p:nvSpPr>
        <p:spPr>
          <a:xfrm>
            <a:off x="11544538" y="5264229"/>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Verifies voter identity, preventing unauthorized voting.</a:t>
            </a:r>
            <a:endParaRPr lang="en-US" sz="1750" dirty="0"/>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3E4A8F1A-CEFC-1BFB-27A2-2978C59576EA}"/>
                  </a:ext>
                </a:extLst>
              </p14:cNvPr>
              <p14:cNvContentPartPr/>
              <p14:nvPr/>
            </p14:nvContentPartPr>
            <p14:xfrm>
              <a:off x="12905798" y="7794123"/>
              <a:ext cx="1513080" cy="303120"/>
            </p14:xfrm>
          </p:contentPart>
        </mc:Choice>
        <mc:Fallback xmlns="">
          <p:pic>
            <p:nvPicPr>
              <p:cNvPr id="13" name="Ink 12">
                <a:extLst>
                  <a:ext uri="{FF2B5EF4-FFF2-40B4-BE49-F238E27FC236}">
                    <a16:creationId xmlns:a16="http://schemas.microsoft.com/office/drawing/2014/main" id="{3E4A8F1A-CEFC-1BFB-27A2-2978C59576EA}"/>
                  </a:ext>
                </a:extLst>
              </p:cNvPr>
              <p:cNvPicPr/>
              <p:nvPr/>
            </p:nvPicPr>
            <p:blipFill>
              <a:blip r:embed="Rae5264ed940f478d"/>
              <a:stretch>
                <a:fillRect/>
              </a:stretch>
            </p:blipFill>
            <p:spPr>
              <a:xfrm>
                <a:off x="12842798" y="7731483"/>
                <a:ext cx="1638720" cy="42876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5098" y="616863"/>
            <a:ext cx="12619434" cy="700921"/>
          </a:xfrm>
          <a:prstGeom prst="rect">
            <a:avLst/>
          </a:prstGeom>
          <a:noFill/>
          <a:ln/>
        </p:spPr>
        <p:txBody>
          <a:bodyPr wrap="none" lIns="0" tIns="0" rIns="0" bIns="0" rtlCol="0" anchor="t"/>
          <a:lstStyle/>
          <a:p>
            <a:pPr marL="0" indent="0">
              <a:lnSpc>
                <a:spcPts val="5500"/>
              </a:lnSpc>
              <a:buNone/>
            </a:pPr>
            <a:r>
              <a:rPr lang="en-US" sz="4400" dirty="0">
                <a:solidFill>
                  <a:srgbClr val="272D45"/>
                </a:solidFill>
                <a:latin typeface="Kanit Light" pitchFamily="34" charset="0"/>
                <a:ea typeface="Kanit Light" pitchFamily="34" charset="-122"/>
                <a:cs typeface="Kanit Light" pitchFamily="34" charset="-120"/>
              </a:rPr>
              <a:t>Addressing Scalability and Performance Challenges</a:t>
            </a:r>
            <a:endParaRPr lang="en-US" sz="4400" dirty="0"/>
          </a:p>
        </p:txBody>
      </p:sp>
      <p:sp>
        <p:nvSpPr>
          <p:cNvPr id="3" name="Text 1"/>
          <p:cNvSpPr/>
          <p:nvPr/>
        </p:nvSpPr>
        <p:spPr>
          <a:xfrm>
            <a:off x="1914168" y="2637234"/>
            <a:ext cx="2804160" cy="350401"/>
          </a:xfrm>
          <a:prstGeom prst="rect">
            <a:avLst/>
          </a:prstGeom>
          <a:noFill/>
          <a:ln/>
        </p:spPr>
        <p:txBody>
          <a:bodyPr wrap="none" lIns="0" tIns="0" rIns="0" bIns="0" rtlCol="0" anchor="t"/>
          <a:lstStyle/>
          <a:p>
            <a:pPr marL="0" indent="0" algn="r">
              <a:lnSpc>
                <a:spcPts val="2750"/>
              </a:lnSpc>
              <a:buNone/>
            </a:pPr>
            <a:r>
              <a:rPr lang="en-US" sz="2200" dirty="0">
                <a:solidFill>
                  <a:srgbClr val="2C3249"/>
                </a:solidFill>
                <a:latin typeface="Kanit Light" pitchFamily="34" charset="0"/>
                <a:ea typeface="Kanit Light" pitchFamily="34" charset="-122"/>
                <a:cs typeface="Kanit Light" pitchFamily="34" charset="-120"/>
              </a:rPr>
              <a:t>Sharding</a:t>
            </a:r>
            <a:endParaRPr lang="en-US" sz="2200" dirty="0"/>
          </a:p>
        </p:txBody>
      </p:sp>
      <p:pic>
        <p:nvPicPr>
          <p:cNvPr id="4" name="Image 0" descr="preencoded.png"/>
          <p:cNvPicPr>
            <a:picLocks noChangeAspect="1"/>
          </p:cNvPicPr>
          <p:nvPr/>
        </p:nvPicPr>
        <p:blipFill>
          <a:blip r:embed="rId3"/>
          <a:stretch>
            <a:fillRect/>
          </a:stretch>
        </p:blipFill>
        <p:spPr>
          <a:xfrm>
            <a:off x="5054798" y="1766411"/>
            <a:ext cx="4520803" cy="4520803"/>
          </a:xfrm>
          <a:prstGeom prst="rect">
            <a:avLst/>
          </a:prstGeom>
        </p:spPr>
      </p:pic>
      <p:sp>
        <p:nvSpPr>
          <p:cNvPr id="5" name="Text 2"/>
          <p:cNvSpPr/>
          <p:nvPr/>
        </p:nvSpPr>
        <p:spPr>
          <a:xfrm>
            <a:off x="6362700" y="2507933"/>
            <a:ext cx="85249" cy="448628"/>
          </a:xfrm>
          <a:prstGeom prst="rect">
            <a:avLst/>
          </a:prstGeom>
          <a:noFill/>
          <a:ln/>
        </p:spPr>
        <p:txBody>
          <a:bodyPr wrap="none" lIns="0" tIns="0" rIns="0" bIns="0" rtlCol="0" anchor="t"/>
          <a:lstStyle/>
          <a:p>
            <a:pPr marL="0" indent="0">
              <a:lnSpc>
                <a:spcPts val="3500"/>
              </a:lnSpc>
              <a:buNone/>
            </a:pPr>
            <a:r>
              <a:rPr lang="en-US" sz="2200" dirty="0">
                <a:solidFill>
                  <a:srgbClr val="2C3249"/>
                </a:solidFill>
                <a:latin typeface="Kanit Light" pitchFamily="34" charset="0"/>
                <a:ea typeface="Kanit Light" pitchFamily="34" charset="-122"/>
                <a:cs typeface="Kanit Light" pitchFamily="34" charset="-120"/>
              </a:rPr>
              <a:t>1</a:t>
            </a:r>
            <a:endParaRPr lang="en-US" sz="2200" dirty="0"/>
          </a:p>
        </p:txBody>
      </p:sp>
      <p:sp>
        <p:nvSpPr>
          <p:cNvPr id="6" name="Text 3"/>
          <p:cNvSpPr/>
          <p:nvPr/>
        </p:nvSpPr>
        <p:spPr>
          <a:xfrm>
            <a:off x="9912072" y="2637234"/>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Layer-2 Solutions</a:t>
            </a:r>
            <a:endParaRPr lang="en-US" sz="2200" dirty="0"/>
          </a:p>
        </p:txBody>
      </p:sp>
      <p:pic>
        <p:nvPicPr>
          <p:cNvPr id="7" name="Image 1" descr="preencoded.png"/>
          <p:cNvPicPr>
            <a:picLocks noChangeAspect="1"/>
          </p:cNvPicPr>
          <p:nvPr/>
        </p:nvPicPr>
        <p:blipFill>
          <a:blip r:embed="rId4"/>
          <a:stretch>
            <a:fillRect/>
          </a:stretch>
        </p:blipFill>
        <p:spPr>
          <a:xfrm>
            <a:off x="5054798" y="1766411"/>
            <a:ext cx="4520803" cy="4520803"/>
          </a:xfrm>
          <a:prstGeom prst="rect">
            <a:avLst/>
          </a:prstGeom>
        </p:spPr>
      </p:pic>
      <p:sp>
        <p:nvSpPr>
          <p:cNvPr id="8" name="Text 4"/>
          <p:cNvSpPr/>
          <p:nvPr/>
        </p:nvSpPr>
        <p:spPr>
          <a:xfrm>
            <a:off x="8538686" y="2892623"/>
            <a:ext cx="141923" cy="448628"/>
          </a:xfrm>
          <a:prstGeom prst="rect">
            <a:avLst/>
          </a:prstGeom>
          <a:noFill/>
          <a:ln/>
        </p:spPr>
        <p:txBody>
          <a:bodyPr wrap="none" lIns="0" tIns="0" rIns="0" bIns="0" rtlCol="0" anchor="t"/>
          <a:lstStyle/>
          <a:p>
            <a:pPr marL="0" indent="0">
              <a:lnSpc>
                <a:spcPts val="3500"/>
              </a:lnSpc>
              <a:buNone/>
            </a:pPr>
            <a:r>
              <a:rPr lang="en-US" sz="2200" dirty="0">
                <a:solidFill>
                  <a:srgbClr val="2C3249"/>
                </a:solidFill>
                <a:latin typeface="Kanit Light" pitchFamily="34" charset="0"/>
                <a:ea typeface="Kanit Light" pitchFamily="34" charset="-122"/>
                <a:cs typeface="Kanit Light" pitchFamily="34" charset="-120"/>
              </a:rPr>
              <a:t>2</a:t>
            </a:r>
            <a:endParaRPr lang="en-US" sz="2200" dirty="0"/>
          </a:p>
        </p:txBody>
      </p:sp>
      <p:sp>
        <p:nvSpPr>
          <p:cNvPr id="9" name="Text 5"/>
          <p:cNvSpPr/>
          <p:nvPr/>
        </p:nvSpPr>
        <p:spPr>
          <a:xfrm>
            <a:off x="9912072" y="5065871"/>
            <a:ext cx="2804160" cy="350401"/>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Optimized Code</a:t>
            </a:r>
            <a:endParaRPr lang="en-US" sz="2200" dirty="0"/>
          </a:p>
        </p:txBody>
      </p:sp>
      <p:pic>
        <p:nvPicPr>
          <p:cNvPr id="10" name="Image 2" descr="preencoded.png"/>
          <p:cNvPicPr>
            <a:picLocks noChangeAspect="1"/>
          </p:cNvPicPr>
          <p:nvPr/>
        </p:nvPicPr>
        <p:blipFill>
          <a:blip r:embed="rId5"/>
          <a:stretch>
            <a:fillRect/>
          </a:stretch>
        </p:blipFill>
        <p:spPr>
          <a:xfrm>
            <a:off x="5054798" y="1766411"/>
            <a:ext cx="4520803" cy="4520803"/>
          </a:xfrm>
          <a:prstGeom prst="rect">
            <a:avLst/>
          </a:prstGeom>
        </p:spPr>
      </p:pic>
      <p:sp>
        <p:nvSpPr>
          <p:cNvPr id="11" name="Text 6"/>
          <p:cNvSpPr/>
          <p:nvPr/>
        </p:nvSpPr>
        <p:spPr>
          <a:xfrm>
            <a:off x="8152805" y="5096947"/>
            <a:ext cx="144185" cy="448628"/>
          </a:xfrm>
          <a:prstGeom prst="rect">
            <a:avLst/>
          </a:prstGeom>
          <a:noFill/>
          <a:ln/>
        </p:spPr>
        <p:txBody>
          <a:bodyPr wrap="none" lIns="0" tIns="0" rIns="0" bIns="0" rtlCol="0" anchor="t"/>
          <a:lstStyle/>
          <a:p>
            <a:pPr marL="0" indent="0">
              <a:lnSpc>
                <a:spcPts val="3500"/>
              </a:lnSpc>
              <a:buNone/>
            </a:pPr>
            <a:r>
              <a:rPr lang="en-US" sz="2200" dirty="0">
                <a:solidFill>
                  <a:srgbClr val="2C3249"/>
                </a:solidFill>
                <a:latin typeface="Kanit Light" pitchFamily="34" charset="0"/>
                <a:ea typeface="Kanit Light" pitchFamily="34" charset="-122"/>
                <a:cs typeface="Kanit Light" pitchFamily="34" charset="-120"/>
              </a:rPr>
              <a:t>3</a:t>
            </a:r>
            <a:endParaRPr lang="en-US" sz="2200" dirty="0"/>
          </a:p>
        </p:txBody>
      </p:sp>
      <p:sp>
        <p:nvSpPr>
          <p:cNvPr id="12" name="Text 7"/>
          <p:cNvSpPr/>
          <p:nvPr/>
        </p:nvSpPr>
        <p:spPr>
          <a:xfrm>
            <a:off x="1794867" y="5065871"/>
            <a:ext cx="2923461" cy="350401"/>
          </a:xfrm>
          <a:prstGeom prst="rect">
            <a:avLst/>
          </a:prstGeom>
          <a:noFill/>
          <a:ln/>
        </p:spPr>
        <p:txBody>
          <a:bodyPr wrap="none" lIns="0" tIns="0" rIns="0" bIns="0" rtlCol="0" anchor="t"/>
          <a:lstStyle/>
          <a:p>
            <a:pPr marL="0" indent="0" algn="r">
              <a:lnSpc>
                <a:spcPts val="2750"/>
              </a:lnSpc>
              <a:buNone/>
            </a:pPr>
            <a:r>
              <a:rPr lang="en-US" sz="2200" dirty="0">
                <a:solidFill>
                  <a:srgbClr val="2C3249"/>
                </a:solidFill>
                <a:latin typeface="Kanit Light" pitchFamily="34" charset="0"/>
                <a:ea typeface="Kanit Light" pitchFamily="34" charset="-122"/>
                <a:cs typeface="Kanit Light" pitchFamily="34" charset="-120"/>
              </a:rPr>
              <a:t>Consensus Mechanisms</a:t>
            </a:r>
            <a:endParaRPr lang="en-US" sz="2200" dirty="0"/>
          </a:p>
        </p:txBody>
      </p:sp>
      <p:pic>
        <p:nvPicPr>
          <p:cNvPr id="13" name="Image 3" descr="preencoded.png"/>
          <p:cNvPicPr>
            <a:picLocks noChangeAspect="1"/>
          </p:cNvPicPr>
          <p:nvPr/>
        </p:nvPicPr>
        <p:blipFill>
          <a:blip r:embed="rId6"/>
          <a:stretch>
            <a:fillRect/>
          </a:stretch>
        </p:blipFill>
        <p:spPr>
          <a:xfrm>
            <a:off x="5054798" y="1766411"/>
            <a:ext cx="4520803" cy="4520803"/>
          </a:xfrm>
          <a:prstGeom prst="rect">
            <a:avLst/>
          </a:prstGeom>
        </p:spPr>
      </p:pic>
      <p:sp>
        <p:nvSpPr>
          <p:cNvPr id="14" name="Text 8"/>
          <p:cNvSpPr/>
          <p:nvPr/>
        </p:nvSpPr>
        <p:spPr>
          <a:xfrm>
            <a:off x="5944672" y="4712256"/>
            <a:ext cx="151805" cy="448628"/>
          </a:xfrm>
          <a:prstGeom prst="rect">
            <a:avLst/>
          </a:prstGeom>
          <a:noFill/>
          <a:ln/>
        </p:spPr>
        <p:txBody>
          <a:bodyPr wrap="none" lIns="0" tIns="0" rIns="0" bIns="0" rtlCol="0" anchor="t"/>
          <a:lstStyle/>
          <a:p>
            <a:pPr marL="0" indent="0">
              <a:lnSpc>
                <a:spcPts val="3500"/>
              </a:lnSpc>
              <a:buNone/>
            </a:pPr>
            <a:r>
              <a:rPr lang="en-US" sz="2200" dirty="0">
                <a:solidFill>
                  <a:srgbClr val="2C3249"/>
                </a:solidFill>
                <a:latin typeface="Kanit Light" pitchFamily="34" charset="0"/>
                <a:ea typeface="Kanit Light" pitchFamily="34" charset="-122"/>
                <a:cs typeface="Kanit Light" pitchFamily="34" charset="-120"/>
              </a:rPr>
              <a:t>4</a:t>
            </a:r>
            <a:endParaRPr lang="en-US" sz="2200" dirty="0"/>
          </a:p>
        </p:txBody>
      </p:sp>
      <p:sp>
        <p:nvSpPr>
          <p:cNvPr id="15" name="Text 9"/>
          <p:cNvSpPr/>
          <p:nvPr/>
        </p:nvSpPr>
        <p:spPr>
          <a:xfrm>
            <a:off x="785098" y="6539508"/>
            <a:ext cx="13060204" cy="1076563"/>
          </a:xfrm>
          <a:prstGeom prst="rect">
            <a:avLst/>
          </a:prstGeom>
          <a:noFill/>
          <a:ln/>
        </p:spPr>
        <p:txBody>
          <a:bodyPr wrap="square" lIns="0" tIns="0" rIns="0" bIns="0" rtlCol="0" anchor="t"/>
          <a:lstStyle/>
          <a:p>
            <a:pPr marL="0" indent="0">
              <a:lnSpc>
                <a:spcPts val="2800"/>
              </a:lnSpc>
              <a:buNone/>
            </a:pPr>
            <a:r>
              <a:rPr lang="en-US" sz="1750" dirty="0">
                <a:solidFill>
                  <a:srgbClr val="2C3249"/>
                </a:solidFill>
                <a:latin typeface="Martel Sans" pitchFamily="34" charset="0"/>
                <a:ea typeface="Martel Sans" pitchFamily="34" charset="-122"/>
                <a:cs typeface="Martel Sans" pitchFamily="34" charset="-120"/>
              </a:rPr>
              <a:t>Scalability is a key concern. These approaches can process transactions quickly. This can be done with consensus mechanisms. Sharding is a way to horizontally partition a database to spread the load. Layer-2 solutions process transactions off-chain.</a:t>
            </a:r>
            <a:endParaRPr lang="en-US" sz="1750" dirty="0"/>
          </a:p>
        </p:txBody>
      </p:sp>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AD1DF21F-B178-2F70-79C5-1A7247ADC4CC}"/>
                  </a:ext>
                </a:extLst>
              </p14:cNvPr>
              <p14:cNvContentPartPr/>
              <p14:nvPr/>
            </p14:nvContentPartPr>
            <p14:xfrm>
              <a:off x="13030358" y="7892043"/>
              <a:ext cx="1377360" cy="115560"/>
            </p14:xfrm>
          </p:contentPart>
        </mc:Choice>
        <mc:Fallback xmlns="">
          <p:pic>
            <p:nvPicPr>
              <p:cNvPr id="16" name="Ink 15">
                <a:extLst>
                  <a:ext uri="{FF2B5EF4-FFF2-40B4-BE49-F238E27FC236}">
                    <a16:creationId xmlns:a16="http://schemas.microsoft.com/office/drawing/2014/main" id="{AD1DF21F-B178-2F70-79C5-1A7247ADC4CC}"/>
                  </a:ext>
                </a:extLst>
              </p:cNvPr>
              <p:cNvPicPr/>
              <p:nvPr/>
            </p:nvPicPr>
            <p:blipFill>
              <a:blip r:embed="R8588dfcdce1f42ee"/>
              <a:stretch>
                <a:fillRect/>
              </a:stretch>
            </p:blipFill>
            <p:spPr>
              <a:xfrm>
                <a:off x="12967358" y="7829043"/>
                <a:ext cx="1503000" cy="2412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58679"/>
            <a:ext cx="6936938"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Implementation &amp; Workflow</a:t>
            </a:r>
            <a:endParaRPr lang="en-US" sz="4450" dirty="0"/>
          </a:p>
        </p:txBody>
      </p:sp>
      <p:sp>
        <p:nvSpPr>
          <p:cNvPr id="4" name="Shape 1"/>
          <p:cNvSpPr/>
          <p:nvPr/>
        </p:nvSpPr>
        <p:spPr>
          <a:xfrm>
            <a:off x="1118711" y="1907619"/>
            <a:ext cx="30480" cy="5463183"/>
          </a:xfrm>
          <a:prstGeom prst="roundRect">
            <a:avLst>
              <a:gd name="adj" fmla="val 312558"/>
            </a:avLst>
          </a:prstGeom>
          <a:solidFill>
            <a:srgbClr val="C5D2CF"/>
          </a:solidFill>
          <a:ln/>
        </p:spPr>
      </p:sp>
      <p:sp>
        <p:nvSpPr>
          <p:cNvPr id="5" name="Shape 2"/>
          <p:cNvSpPr/>
          <p:nvPr/>
        </p:nvSpPr>
        <p:spPr>
          <a:xfrm>
            <a:off x="1358622" y="2402681"/>
            <a:ext cx="793790" cy="30480"/>
          </a:xfrm>
          <a:prstGeom prst="roundRect">
            <a:avLst>
              <a:gd name="adj" fmla="val 312558"/>
            </a:avLst>
          </a:prstGeom>
          <a:solidFill>
            <a:srgbClr val="C5D2CF"/>
          </a:solidFill>
          <a:ln/>
        </p:spPr>
      </p:sp>
      <p:sp>
        <p:nvSpPr>
          <p:cNvPr id="6" name="Shape 3"/>
          <p:cNvSpPr/>
          <p:nvPr/>
        </p:nvSpPr>
        <p:spPr>
          <a:xfrm>
            <a:off x="878800" y="2162770"/>
            <a:ext cx="510302" cy="510302"/>
          </a:xfrm>
          <a:prstGeom prst="roundRect">
            <a:avLst>
              <a:gd name="adj" fmla="val 18669"/>
            </a:avLst>
          </a:prstGeom>
          <a:solidFill>
            <a:srgbClr val="DFECE9"/>
          </a:solidFill>
          <a:ln w="7620">
            <a:solidFill>
              <a:srgbClr val="C5D2CF"/>
            </a:solidFill>
            <a:prstDash val="solid"/>
          </a:ln>
        </p:spPr>
      </p:sp>
      <p:sp>
        <p:nvSpPr>
          <p:cNvPr id="7" name="Text 4"/>
          <p:cNvSpPr/>
          <p:nvPr/>
        </p:nvSpPr>
        <p:spPr>
          <a:xfrm>
            <a:off x="1082159" y="2247781"/>
            <a:ext cx="103465" cy="340281"/>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Light" pitchFamily="34" charset="0"/>
                <a:ea typeface="Kanit Light" pitchFamily="34" charset="-122"/>
                <a:cs typeface="Kanit Light" pitchFamily="34" charset="-120"/>
              </a:rPr>
              <a:t>1</a:t>
            </a:r>
            <a:endParaRPr lang="en-US" sz="2650" dirty="0"/>
          </a:p>
        </p:txBody>
      </p:sp>
      <p:sp>
        <p:nvSpPr>
          <p:cNvPr id="8" name="Text 5"/>
          <p:cNvSpPr/>
          <p:nvPr/>
        </p:nvSpPr>
        <p:spPr>
          <a:xfrm>
            <a:off x="2381488" y="21344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Phase 1: Pilot Program</a:t>
            </a:r>
            <a:endParaRPr lang="en-US" sz="2200" dirty="0"/>
          </a:p>
        </p:txBody>
      </p:sp>
      <p:sp>
        <p:nvSpPr>
          <p:cNvPr id="9" name="Text 6"/>
          <p:cNvSpPr/>
          <p:nvPr/>
        </p:nvSpPr>
        <p:spPr>
          <a:xfrm>
            <a:off x="23814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Small-scale test with limited participants to identify and resolve issues.</a:t>
            </a:r>
            <a:endParaRPr lang="en-US" sz="1750" dirty="0"/>
          </a:p>
        </p:txBody>
      </p:sp>
      <p:sp>
        <p:nvSpPr>
          <p:cNvPr id="10" name="Shape 7"/>
          <p:cNvSpPr/>
          <p:nvPr/>
        </p:nvSpPr>
        <p:spPr>
          <a:xfrm>
            <a:off x="1358622" y="4299347"/>
            <a:ext cx="793790" cy="30480"/>
          </a:xfrm>
          <a:prstGeom prst="roundRect">
            <a:avLst>
              <a:gd name="adj" fmla="val 312558"/>
            </a:avLst>
          </a:prstGeom>
          <a:solidFill>
            <a:srgbClr val="C5D2CF"/>
          </a:solidFill>
          <a:ln/>
        </p:spPr>
      </p:sp>
      <p:sp>
        <p:nvSpPr>
          <p:cNvPr id="11" name="Shape 8"/>
          <p:cNvSpPr/>
          <p:nvPr/>
        </p:nvSpPr>
        <p:spPr>
          <a:xfrm>
            <a:off x="878800" y="4059436"/>
            <a:ext cx="510302" cy="510302"/>
          </a:xfrm>
          <a:prstGeom prst="roundRect">
            <a:avLst>
              <a:gd name="adj" fmla="val 18669"/>
            </a:avLst>
          </a:prstGeom>
          <a:solidFill>
            <a:srgbClr val="DFECE9"/>
          </a:solidFill>
          <a:ln w="7620">
            <a:solidFill>
              <a:srgbClr val="C5D2CF"/>
            </a:solidFill>
            <a:prstDash val="solid"/>
          </a:ln>
        </p:spPr>
      </p:sp>
      <p:sp>
        <p:nvSpPr>
          <p:cNvPr id="12" name="Text 9"/>
          <p:cNvSpPr/>
          <p:nvPr/>
        </p:nvSpPr>
        <p:spPr>
          <a:xfrm>
            <a:off x="1047869" y="4144447"/>
            <a:ext cx="172164" cy="340281"/>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Light" pitchFamily="34" charset="0"/>
                <a:ea typeface="Kanit Light" pitchFamily="34" charset="-122"/>
                <a:cs typeface="Kanit Light" pitchFamily="34" charset="-120"/>
              </a:rPr>
              <a:t>2</a:t>
            </a:r>
            <a:endParaRPr lang="en-US" sz="2650" dirty="0"/>
          </a:p>
        </p:txBody>
      </p:sp>
      <p:sp>
        <p:nvSpPr>
          <p:cNvPr id="13" name="Text 10"/>
          <p:cNvSpPr/>
          <p:nvPr/>
        </p:nvSpPr>
        <p:spPr>
          <a:xfrm>
            <a:off x="2381488" y="4031099"/>
            <a:ext cx="3006923"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Phase 2: Gradual Rollout</a:t>
            </a:r>
            <a:endParaRPr lang="en-US" sz="2200" dirty="0"/>
          </a:p>
        </p:txBody>
      </p:sp>
      <p:sp>
        <p:nvSpPr>
          <p:cNvPr id="14" name="Text 11"/>
          <p:cNvSpPr/>
          <p:nvPr/>
        </p:nvSpPr>
        <p:spPr>
          <a:xfrm>
            <a:off x="23814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Expand the system to larger regions, gathering user feedback and optimizing performance.</a:t>
            </a:r>
            <a:endParaRPr lang="en-US" sz="1750" dirty="0"/>
          </a:p>
        </p:txBody>
      </p:sp>
      <p:sp>
        <p:nvSpPr>
          <p:cNvPr id="15" name="Shape 12"/>
          <p:cNvSpPr/>
          <p:nvPr/>
        </p:nvSpPr>
        <p:spPr>
          <a:xfrm>
            <a:off x="1358622" y="6196013"/>
            <a:ext cx="793790" cy="30480"/>
          </a:xfrm>
          <a:prstGeom prst="roundRect">
            <a:avLst>
              <a:gd name="adj" fmla="val 312558"/>
            </a:avLst>
          </a:prstGeom>
          <a:solidFill>
            <a:srgbClr val="C5D2CF"/>
          </a:solidFill>
          <a:ln/>
        </p:spPr>
      </p:sp>
      <p:sp>
        <p:nvSpPr>
          <p:cNvPr id="16" name="Shape 13"/>
          <p:cNvSpPr/>
          <p:nvPr/>
        </p:nvSpPr>
        <p:spPr>
          <a:xfrm>
            <a:off x="878800" y="5956102"/>
            <a:ext cx="510302" cy="510302"/>
          </a:xfrm>
          <a:prstGeom prst="roundRect">
            <a:avLst>
              <a:gd name="adj" fmla="val 18669"/>
            </a:avLst>
          </a:prstGeom>
          <a:solidFill>
            <a:srgbClr val="DFECE9"/>
          </a:solidFill>
          <a:ln w="7620">
            <a:solidFill>
              <a:srgbClr val="C5D2CF"/>
            </a:solidFill>
            <a:prstDash val="solid"/>
          </a:ln>
        </p:spPr>
      </p:sp>
      <p:sp>
        <p:nvSpPr>
          <p:cNvPr id="17" name="Text 14"/>
          <p:cNvSpPr/>
          <p:nvPr/>
        </p:nvSpPr>
        <p:spPr>
          <a:xfrm>
            <a:off x="1046440" y="6041112"/>
            <a:ext cx="174903" cy="340281"/>
          </a:xfrm>
          <a:prstGeom prst="rect">
            <a:avLst/>
          </a:prstGeom>
          <a:noFill/>
          <a:ln/>
        </p:spPr>
        <p:txBody>
          <a:bodyPr wrap="none" lIns="0" tIns="0" rIns="0" bIns="0" rtlCol="0" anchor="t"/>
          <a:lstStyle/>
          <a:p>
            <a:pPr marL="0" indent="0" algn="ctr">
              <a:lnSpc>
                <a:spcPts val="2650"/>
              </a:lnSpc>
              <a:buNone/>
            </a:pPr>
            <a:r>
              <a:rPr lang="en-US" sz="2650" dirty="0">
                <a:solidFill>
                  <a:srgbClr val="2C3249"/>
                </a:solidFill>
                <a:latin typeface="Kanit Light" pitchFamily="34" charset="0"/>
                <a:ea typeface="Kanit Light" pitchFamily="34" charset="-122"/>
                <a:cs typeface="Kanit Light" pitchFamily="34" charset="-120"/>
              </a:rPr>
              <a:t>3</a:t>
            </a:r>
            <a:endParaRPr lang="en-US" sz="2650" dirty="0"/>
          </a:p>
        </p:txBody>
      </p:sp>
      <p:sp>
        <p:nvSpPr>
          <p:cNvPr id="18" name="Text 15"/>
          <p:cNvSpPr/>
          <p:nvPr/>
        </p:nvSpPr>
        <p:spPr>
          <a:xfrm>
            <a:off x="2381488" y="5927765"/>
            <a:ext cx="3119676"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Phase 3: Full Deployment</a:t>
            </a:r>
            <a:endParaRPr lang="en-US" sz="2200" dirty="0"/>
          </a:p>
        </p:txBody>
      </p:sp>
      <p:sp>
        <p:nvSpPr>
          <p:cNvPr id="19" name="Text 16"/>
          <p:cNvSpPr/>
          <p:nvPr/>
        </p:nvSpPr>
        <p:spPr>
          <a:xfrm>
            <a:off x="23814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Implement the system nationwide after successful testing and refinement.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1567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User Authentication and Voter Registration Process</a:t>
            </a:r>
            <a:endParaRPr lang="en-US" sz="4450" dirty="0"/>
          </a:p>
        </p:txBody>
      </p:sp>
      <p:sp>
        <p:nvSpPr>
          <p:cNvPr id="4" name="Shape 1"/>
          <p:cNvSpPr/>
          <p:nvPr/>
        </p:nvSpPr>
        <p:spPr>
          <a:xfrm>
            <a:off x="793790" y="3373398"/>
            <a:ext cx="170021" cy="853321"/>
          </a:xfrm>
          <a:prstGeom prst="roundRect">
            <a:avLst>
              <a:gd name="adj" fmla="val 56033"/>
            </a:avLst>
          </a:prstGeom>
          <a:solidFill>
            <a:srgbClr val="DFECE9"/>
          </a:solidFill>
          <a:ln w="7620">
            <a:solidFill>
              <a:srgbClr val="C5D2CF"/>
            </a:solidFill>
            <a:prstDash val="solid"/>
          </a:ln>
        </p:spPr>
      </p:sp>
      <p:sp>
        <p:nvSpPr>
          <p:cNvPr id="5" name="Text 2"/>
          <p:cNvSpPr/>
          <p:nvPr/>
        </p:nvSpPr>
        <p:spPr>
          <a:xfrm>
            <a:off x="1303973" y="33733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Identity Verification</a:t>
            </a:r>
            <a:endParaRPr lang="en-US" sz="2200" dirty="0"/>
          </a:p>
        </p:txBody>
      </p:sp>
      <p:sp>
        <p:nvSpPr>
          <p:cNvPr id="6" name="Text 3"/>
          <p:cNvSpPr/>
          <p:nvPr/>
        </p:nvSpPr>
        <p:spPr>
          <a:xfrm>
            <a:off x="1303973" y="3863816"/>
            <a:ext cx="7046238" cy="362903"/>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Voters provide ID and personal info for verification.</a:t>
            </a:r>
            <a:endParaRPr lang="en-US" sz="1750" dirty="0"/>
          </a:p>
        </p:txBody>
      </p:sp>
      <p:sp>
        <p:nvSpPr>
          <p:cNvPr id="7" name="Shape 4"/>
          <p:cNvSpPr/>
          <p:nvPr/>
        </p:nvSpPr>
        <p:spPr>
          <a:xfrm>
            <a:off x="1133951" y="4453533"/>
            <a:ext cx="170021" cy="853321"/>
          </a:xfrm>
          <a:prstGeom prst="roundRect">
            <a:avLst>
              <a:gd name="adj" fmla="val 56033"/>
            </a:avLst>
          </a:prstGeom>
          <a:solidFill>
            <a:srgbClr val="DFECE9"/>
          </a:solidFill>
          <a:ln w="7620">
            <a:solidFill>
              <a:srgbClr val="C5D2CF"/>
            </a:solidFill>
            <a:prstDash val="solid"/>
          </a:ln>
        </p:spPr>
      </p:sp>
      <p:sp>
        <p:nvSpPr>
          <p:cNvPr id="8" name="Text 5"/>
          <p:cNvSpPr/>
          <p:nvPr/>
        </p:nvSpPr>
        <p:spPr>
          <a:xfrm>
            <a:off x="1644134" y="44535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Secure Key Generation</a:t>
            </a:r>
            <a:endParaRPr lang="en-US" sz="2200" dirty="0"/>
          </a:p>
        </p:txBody>
      </p:sp>
      <p:sp>
        <p:nvSpPr>
          <p:cNvPr id="9" name="Text 6"/>
          <p:cNvSpPr/>
          <p:nvPr/>
        </p:nvSpPr>
        <p:spPr>
          <a:xfrm>
            <a:off x="1644134" y="4943951"/>
            <a:ext cx="6706076" cy="362903"/>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Unique encryption keys are created for each voter.</a:t>
            </a:r>
            <a:endParaRPr lang="en-US" sz="1750" dirty="0"/>
          </a:p>
        </p:txBody>
      </p:sp>
      <p:sp>
        <p:nvSpPr>
          <p:cNvPr id="10" name="Shape 7"/>
          <p:cNvSpPr/>
          <p:nvPr/>
        </p:nvSpPr>
        <p:spPr>
          <a:xfrm>
            <a:off x="1474232" y="5533668"/>
            <a:ext cx="170021" cy="853321"/>
          </a:xfrm>
          <a:prstGeom prst="roundRect">
            <a:avLst>
              <a:gd name="adj" fmla="val 56033"/>
            </a:avLst>
          </a:prstGeom>
          <a:solidFill>
            <a:srgbClr val="DFECE9"/>
          </a:solidFill>
          <a:ln w="7620">
            <a:solidFill>
              <a:srgbClr val="C5D2CF"/>
            </a:solidFill>
            <a:prstDash val="solid"/>
          </a:ln>
        </p:spPr>
      </p:sp>
      <p:sp>
        <p:nvSpPr>
          <p:cNvPr id="11" name="Text 8"/>
          <p:cNvSpPr/>
          <p:nvPr/>
        </p:nvSpPr>
        <p:spPr>
          <a:xfrm>
            <a:off x="1984415" y="5533668"/>
            <a:ext cx="2919651" cy="354330"/>
          </a:xfrm>
          <a:prstGeom prst="rect">
            <a:avLst/>
          </a:prstGeom>
          <a:noFill/>
          <a:ln/>
        </p:spPr>
        <p:txBody>
          <a:bodyPr wrap="none" lIns="0" tIns="0" rIns="0" bIns="0" rtlCol="0" anchor="t"/>
          <a:lstStyle/>
          <a:p>
            <a:pPr marL="0" indent="0" algn="l">
              <a:lnSpc>
                <a:spcPts val="2750"/>
              </a:lnSpc>
              <a:buNone/>
            </a:pPr>
            <a:r>
              <a:rPr lang="en-US" sz="2200" dirty="0">
                <a:solidFill>
                  <a:srgbClr val="2C3249"/>
                </a:solidFill>
                <a:latin typeface="Kanit Light" pitchFamily="34" charset="0"/>
                <a:ea typeface="Kanit Light" pitchFamily="34" charset="-122"/>
                <a:cs typeface="Kanit Light" pitchFamily="34" charset="-120"/>
              </a:rPr>
              <a:t>Blockchain Registration</a:t>
            </a:r>
            <a:endParaRPr lang="en-US" sz="2200" dirty="0"/>
          </a:p>
        </p:txBody>
      </p:sp>
      <p:sp>
        <p:nvSpPr>
          <p:cNvPr id="12" name="Text 9"/>
          <p:cNvSpPr/>
          <p:nvPr/>
        </p:nvSpPr>
        <p:spPr>
          <a:xfrm>
            <a:off x="1984415" y="6024086"/>
            <a:ext cx="6365796" cy="362903"/>
          </a:xfrm>
          <a:prstGeom prst="rect">
            <a:avLst/>
          </a:prstGeom>
          <a:noFill/>
          <a:ln/>
        </p:spPr>
        <p:txBody>
          <a:bodyPr wrap="none" lIns="0" tIns="0" rIns="0" bIns="0" rtlCol="0" anchor="t"/>
          <a:lstStyle/>
          <a:p>
            <a:pPr marL="0" indent="0" algn="l">
              <a:lnSpc>
                <a:spcPts val="2850"/>
              </a:lnSpc>
              <a:buNone/>
            </a:pPr>
            <a:r>
              <a:rPr lang="en-US" sz="1750" dirty="0">
                <a:solidFill>
                  <a:srgbClr val="2C3249"/>
                </a:solidFill>
                <a:latin typeface="Martel Sans" pitchFamily="34" charset="0"/>
                <a:ea typeface="Martel Sans" pitchFamily="34" charset="-122"/>
                <a:cs typeface="Martel Sans" pitchFamily="34" charset="-120"/>
              </a:rPr>
              <a:t>Voter information is recorded on the blockchain.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91772"/>
            <a:ext cx="6869549" cy="708779"/>
          </a:xfrm>
          <a:prstGeom prst="rect">
            <a:avLst/>
          </a:prstGeom>
          <a:noFill/>
          <a:ln/>
        </p:spPr>
        <p:txBody>
          <a:bodyPr wrap="none" lIns="0" tIns="0" rIns="0" bIns="0" rtlCol="0" anchor="t"/>
          <a:lstStyle/>
          <a:p>
            <a:pPr marL="0" indent="0">
              <a:lnSpc>
                <a:spcPts val="5550"/>
              </a:lnSpc>
              <a:buNone/>
            </a:pPr>
            <a:r>
              <a:rPr lang="en-US" sz="4450" dirty="0">
                <a:solidFill>
                  <a:srgbClr val="272D45"/>
                </a:solidFill>
                <a:latin typeface="Kanit Light" pitchFamily="34" charset="0"/>
                <a:ea typeface="Kanit Light" pitchFamily="34" charset="-122"/>
                <a:cs typeface="Kanit Light" pitchFamily="34" charset="-120"/>
              </a:rPr>
              <a:t>Advantages &amp; Comparisons</a:t>
            </a:r>
            <a:endParaRPr lang="en-US" sz="4450" dirty="0"/>
          </a:p>
        </p:txBody>
      </p:sp>
      <p:sp>
        <p:nvSpPr>
          <p:cNvPr id="4" name="Shape 1"/>
          <p:cNvSpPr/>
          <p:nvPr/>
        </p:nvSpPr>
        <p:spPr>
          <a:xfrm>
            <a:off x="6280190" y="2840712"/>
            <a:ext cx="3664863" cy="2047994"/>
          </a:xfrm>
          <a:prstGeom prst="roundRect">
            <a:avLst>
              <a:gd name="adj" fmla="val 4652"/>
            </a:avLst>
          </a:prstGeom>
          <a:solidFill>
            <a:srgbClr val="DFECE9"/>
          </a:solidFill>
          <a:ln w="7620">
            <a:solidFill>
              <a:srgbClr val="C5D2CF"/>
            </a:solidFill>
            <a:prstDash val="solid"/>
          </a:ln>
        </p:spPr>
      </p:sp>
      <p:sp>
        <p:nvSpPr>
          <p:cNvPr id="5" name="Text 2"/>
          <p:cNvSpPr/>
          <p:nvPr/>
        </p:nvSpPr>
        <p:spPr>
          <a:xfrm>
            <a:off x="6514624" y="30751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Increased Security</a:t>
            </a:r>
            <a:endParaRPr lang="en-US" sz="2200" dirty="0"/>
          </a:p>
        </p:txBody>
      </p:sp>
      <p:sp>
        <p:nvSpPr>
          <p:cNvPr id="6" name="Text 3"/>
          <p:cNvSpPr/>
          <p:nvPr/>
        </p:nvSpPr>
        <p:spPr>
          <a:xfrm>
            <a:off x="6514624" y="3565565"/>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Blockchain makes it more secure than traditional voting.</a:t>
            </a:r>
            <a:endParaRPr lang="en-US" sz="1750" dirty="0"/>
          </a:p>
        </p:txBody>
      </p:sp>
      <p:sp>
        <p:nvSpPr>
          <p:cNvPr id="7" name="Shape 4"/>
          <p:cNvSpPr/>
          <p:nvPr/>
        </p:nvSpPr>
        <p:spPr>
          <a:xfrm>
            <a:off x="10171867" y="2840712"/>
            <a:ext cx="3664863" cy="2047994"/>
          </a:xfrm>
          <a:prstGeom prst="roundRect">
            <a:avLst>
              <a:gd name="adj" fmla="val 4652"/>
            </a:avLst>
          </a:prstGeom>
          <a:solidFill>
            <a:srgbClr val="DFECE9"/>
          </a:solidFill>
          <a:ln w="7620">
            <a:solidFill>
              <a:srgbClr val="C5D2CF"/>
            </a:solidFill>
            <a:prstDash val="solid"/>
          </a:ln>
        </p:spPr>
      </p:sp>
      <p:sp>
        <p:nvSpPr>
          <p:cNvPr id="8" name="Text 5"/>
          <p:cNvSpPr/>
          <p:nvPr/>
        </p:nvSpPr>
        <p:spPr>
          <a:xfrm>
            <a:off x="10406301" y="307514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Greater Transparency</a:t>
            </a:r>
            <a:endParaRPr lang="en-US" sz="2200" dirty="0"/>
          </a:p>
        </p:txBody>
      </p:sp>
      <p:sp>
        <p:nvSpPr>
          <p:cNvPr id="9" name="Text 6"/>
          <p:cNvSpPr/>
          <p:nvPr/>
        </p:nvSpPr>
        <p:spPr>
          <a:xfrm>
            <a:off x="10406301" y="3565565"/>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The voting process is open and easily auditable.</a:t>
            </a:r>
            <a:endParaRPr lang="en-US" sz="1750" dirty="0"/>
          </a:p>
        </p:txBody>
      </p:sp>
      <p:sp>
        <p:nvSpPr>
          <p:cNvPr id="10" name="Shape 7"/>
          <p:cNvSpPr/>
          <p:nvPr/>
        </p:nvSpPr>
        <p:spPr>
          <a:xfrm>
            <a:off x="6280190" y="5115520"/>
            <a:ext cx="7556421" cy="1322189"/>
          </a:xfrm>
          <a:prstGeom prst="roundRect">
            <a:avLst>
              <a:gd name="adj" fmla="val 7205"/>
            </a:avLst>
          </a:prstGeom>
          <a:solidFill>
            <a:srgbClr val="DFECE9"/>
          </a:solidFill>
          <a:ln w="7620">
            <a:solidFill>
              <a:srgbClr val="C5D2CF"/>
            </a:solidFill>
            <a:prstDash val="solid"/>
          </a:ln>
        </p:spPr>
      </p:sp>
      <p:sp>
        <p:nvSpPr>
          <p:cNvPr id="11" name="Text 8"/>
          <p:cNvSpPr/>
          <p:nvPr/>
        </p:nvSpPr>
        <p:spPr>
          <a:xfrm>
            <a:off x="6514624" y="534995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C3249"/>
                </a:solidFill>
                <a:latin typeface="Kanit Light" pitchFamily="34" charset="0"/>
                <a:ea typeface="Kanit Light" pitchFamily="34" charset="-122"/>
                <a:cs typeface="Kanit Light" pitchFamily="34" charset="-120"/>
              </a:rPr>
              <a:t>Reduced Costs</a:t>
            </a:r>
            <a:endParaRPr lang="en-US" sz="2200" dirty="0"/>
          </a:p>
        </p:txBody>
      </p:sp>
      <p:sp>
        <p:nvSpPr>
          <p:cNvPr id="12" name="Text 9"/>
          <p:cNvSpPr/>
          <p:nvPr/>
        </p:nvSpPr>
        <p:spPr>
          <a:xfrm>
            <a:off x="6514624" y="5840373"/>
            <a:ext cx="7087553" cy="362903"/>
          </a:xfrm>
          <a:prstGeom prst="rect">
            <a:avLst/>
          </a:prstGeom>
          <a:noFill/>
          <a:ln/>
        </p:spPr>
        <p:txBody>
          <a:bodyPr wrap="none" lIns="0" tIns="0" rIns="0" bIns="0" rtlCol="0" anchor="t"/>
          <a:lstStyle/>
          <a:p>
            <a:pPr marL="0" indent="0">
              <a:lnSpc>
                <a:spcPts val="2850"/>
              </a:lnSpc>
              <a:buNone/>
            </a:pPr>
            <a:r>
              <a:rPr lang="en-US" sz="1750" dirty="0">
                <a:solidFill>
                  <a:srgbClr val="2C3249"/>
                </a:solidFill>
                <a:latin typeface="Martel Sans" pitchFamily="34" charset="0"/>
                <a:ea typeface="Martel Sans" pitchFamily="34" charset="-122"/>
                <a:cs typeface="Martel Sans" pitchFamily="34" charset="-120"/>
              </a:rPr>
              <a:t>Reduced fraud and more efficient processes save costs.</a:t>
            </a:r>
            <a:endParaRPr lang="en-US" sz="1750" dirty="0"/>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8BB5113-A1EE-964B-78FB-AB51D447F3C1}"/>
                  </a:ext>
                </a:extLst>
              </p14:cNvPr>
              <p14:cNvContentPartPr/>
              <p14:nvPr/>
            </p14:nvContentPartPr>
            <p14:xfrm>
              <a:off x="13091198" y="7860363"/>
              <a:ext cx="1434240" cy="115560"/>
            </p14:xfrm>
          </p:contentPart>
        </mc:Choice>
        <mc:Fallback xmlns="">
          <p:pic>
            <p:nvPicPr>
              <p:cNvPr id="13" name="Ink 12">
                <a:extLst>
                  <a:ext uri="{FF2B5EF4-FFF2-40B4-BE49-F238E27FC236}">
                    <a16:creationId xmlns:a16="http://schemas.microsoft.com/office/drawing/2014/main" id="{18BB5113-A1EE-964B-78FB-AB51D447F3C1}"/>
                  </a:ext>
                </a:extLst>
              </p:cNvPr>
              <p:cNvPicPr/>
              <p:nvPr/>
            </p:nvPicPr>
            <p:blipFill>
              <a:blip r:embed="R870fb117a2c94e51"/>
              <a:stretch>
                <a:fillRect/>
              </a:stretch>
            </p:blipFill>
            <p:spPr>
              <a:xfrm>
                <a:off x="13028558" y="7797363"/>
                <a:ext cx="1559880" cy="2412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1382</Words>
  <Application>Microsoft Office PowerPoint</Application>
  <PresentationFormat>Custom</PresentationFormat>
  <Paragraphs>168</Paragraphs>
  <Slides>18</Slides>
  <Notes>18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Kanit Light</vt:lpstr>
      <vt:lpstr>Source Serif Pro Semi Bold</vt:lpstr>
      <vt:lpstr>Source Sans Pro</vt:lpstr>
      <vt:lpstr>Martel Sans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srinivas mathi</cp:lastModifiedBy>
  <cp:revision>3</cp:revision>
  <dcterms:created xsi:type="dcterms:W3CDTF">2025-02-10T14:37:52Z</dcterms:created>
  <dcterms:modified xsi:type="dcterms:W3CDTF">2025-02-10T14:50:59Z</dcterms:modified>
</cp:coreProperties>
</file>